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313" r:id="rId2"/>
    <p:sldId id="2296" r:id="rId3"/>
    <p:sldId id="2293" r:id="rId4"/>
    <p:sldId id="278" r:id="rId5"/>
    <p:sldId id="279" r:id="rId6"/>
    <p:sldId id="326" r:id="rId7"/>
    <p:sldId id="319" r:id="rId8"/>
    <p:sldId id="284" r:id="rId9"/>
    <p:sldId id="324" r:id="rId10"/>
    <p:sldId id="320" r:id="rId11"/>
    <p:sldId id="281" r:id="rId12"/>
    <p:sldId id="323" r:id="rId13"/>
    <p:sldId id="321" r:id="rId14"/>
    <p:sldId id="286" r:id="rId15"/>
    <p:sldId id="291" r:id="rId16"/>
    <p:sldId id="322" r:id="rId17"/>
    <p:sldId id="2308" r:id="rId18"/>
    <p:sldId id="2309" r:id="rId19"/>
    <p:sldId id="303" r:id="rId20"/>
    <p:sldId id="316" r:id="rId21"/>
    <p:sldId id="317" r:id="rId22"/>
    <p:sldId id="306" r:id="rId23"/>
    <p:sldId id="307" r:id="rId24"/>
    <p:sldId id="280" r:id="rId25"/>
    <p:sldId id="285" r:id="rId26"/>
    <p:sldId id="283" r:id="rId27"/>
    <p:sldId id="282" r:id="rId28"/>
    <p:sldId id="231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2009" autoAdjust="0"/>
  </p:normalViewPr>
  <p:slideViewPr>
    <p:cSldViewPr snapToGrid="0">
      <p:cViewPr varScale="1">
        <p:scale>
          <a:sx n="102" d="100"/>
          <a:sy n="102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60154-124B-44D3-A011-739F64190D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2AC230-B4A2-4C1A-B349-00D3DAA44AFE}">
      <dgm:prSet phldrT="[Text]" custT="1"/>
      <dgm:spPr>
        <a:solidFill>
          <a:schemeClr val="accent5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dirty="0"/>
            <a:t>C</a:t>
          </a:r>
          <a:r>
            <a:rPr lang="en-NZ" sz="3500" dirty="0"/>
            <a:t> </a:t>
          </a:r>
        </a:p>
        <a:p>
          <a:pPr>
            <a:spcAft>
              <a:spcPts val="0"/>
            </a:spcAft>
          </a:pPr>
          <a:r>
            <a:rPr lang="en-NZ" sz="2800" dirty="0"/>
            <a:t>15%</a:t>
          </a:r>
          <a:endParaRPr lang="en-GB" sz="2800" dirty="0"/>
        </a:p>
      </dgm:t>
    </dgm:pt>
    <dgm:pt modelId="{DB856266-4B75-4DC9-83BA-E9D6E1C02407}" type="parTrans" cxnId="{0EA12EF5-C8C9-42BC-9966-CBD976431F3E}">
      <dgm:prSet/>
      <dgm:spPr/>
      <dgm:t>
        <a:bodyPr/>
        <a:lstStyle/>
        <a:p>
          <a:endParaRPr lang="en-GB"/>
        </a:p>
      </dgm:t>
    </dgm:pt>
    <dgm:pt modelId="{9F0FCE3D-48C2-450B-BF6C-CE6F575BC7F5}" type="sibTrans" cxnId="{0EA12EF5-C8C9-42BC-9966-CBD976431F3E}">
      <dgm:prSet/>
      <dgm:spPr/>
      <dgm:t>
        <a:bodyPr/>
        <a:lstStyle/>
        <a:p>
          <a:endParaRPr lang="en-GB"/>
        </a:p>
      </dgm:t>
    </dgm:pt>
    <dgm:pt modelId="{BAD195DF-5D5A-4872-BF06-AD2A468E7FD6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dirty="0"/>
            <a:t>D</a:t>
          </a:r>
          <a:r>
            <a:rPr lang="en-NZ" sz="4000" dirty="0"/>
            <a:t> </a:t>
          </a:r>
        </a:p>
        <a:p>
          <a:pPr>
            <a:spcAft>
              <a:spcPts val="0"/>
            </a:spcAft>
          </a:pPr>
          <a:r>
            <a:rPr lang="en-NZ" sz="2800" dirty="0"/>
            <a:t>15%</a:t>
          </a:r>
          <a:endParaRPr lang="en-GB" sz="2800" dirty="0"/>
        </a:p>
      </dgm:t>
    </dgm:pt>
    <dgm:pt modelId="{6ED38183-3FDE-4214-B123-811C11E5C40D}" type="parTrans" cxnId="{E034B2FC-748C-4A17-AD4F-A37DE3EDCF1C}">
      <dgm:prSet/>
      <dgm:spPr/>
      <dgm:t>
        <a:bodyPr/>
        <a:lstStyle/>
        <a:p>
          <a:endParaRPr lang="en-GB"/>
        </a:p>
      </dgm:t>
    </dgm:pt>
    <dgm:pt modelId="{6CEC112A-1B49-4DF5-A3A7-98B458A8D278}" type="sibTrans" cxnId="{E034B2FC-748C-4A17-AD4F-A37DE3EDCF1C}">
      <dgm:prSet/>
      <dgm:spPr/>
      <dgm:t>
        <a:bodyPr/>
        <a:lstStyle/>
        <a:p>
          <a:endParaRPr lang="en-GB"/>
        </a:p>
      </dgm:t>
    </dgm:pt>
    <dgm:pt modelId="{BB94EC84-4D93-4625-BB66-B6A49DF60503}">
      <dgm:prSet phldrT="[Text]"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b="0" dirty="0"/>
            <a:t>S</a:t>
          </a:r>
        </a:p>
        <a:p>
          <a:pPr>
            <a:spcAft>
              <a:spcPts val="0"/>
            </a:spcAft>
          </a:pPr>
          <a:r>
            <a:rPr lang="en-NZ" sz="2800" dirty="0"/>
            <a:t>35%</a:t>
          </a:r>
          <a:endParaRPr lang="en-GB" sz="2800" dirty="0"/>
        </a:p>
      </dgm:t>
    </dgm:pt>
    <dgm:pt modelId="{6EE68998-4E9B-49EA-A18E-A22538014A4A}" type="parTrans" cxnId="{CB7F58CC-6D31-4B27-838E-83D3411E0D81}">
      <dgm:prSet/>
      <dgm:spPr/>
      <dgm:t>
        <a:bodyPr/>
        <a:lstStyle/>
        <a:p>
          <a:endParaRPr lang="en-GB"/>
        </a:p>
      </dgm:t>
    </dgm:pt>
    <dgm:pt modelId="{67B6B756-3538-4795-ABBB-39258969CF31}" type="sibTrans" cxnId="{CB7F58CC-6D31-4B27-838E-83D3411E0D81}">
      <dgm:prSet/>
      <dgm:spPr/>
      <dgm:t>
        <a:bodyPr/>
        <a:lstStyle/>
        <a:p>
          <a:endParaRPr lang="en-GB"/>
        </a:p>
      </dgm:t>
    </dgm:pt>
    <dgm:pt modelId="{8B5E8F90-C40D-4F3C-BE8B-850284578D21}">
      <dgm:prSet phldrT="[Text]"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5400" dirty="0"/>
            <a:t>I </a:t>
          </a:r>
        </a:p>
        <a:p>
          <a:pPr>
            <a:spcAft>
              <a:spcPts val="0"/>
            </a:spcAft>
          </a:pPr>
          <a:r>
            <a:rPr lang="en-NZ" sz="2800" dirty="0"/>
            <a:t>35%</a:t>
          </a:r>
          <a:endParaRPr lang="en-GB" sz="2800" dirty="0"/>
        </a:p>
      </dgm:t>
    </dgm:pt>
    <dgm:pt modelId="{1DF59DBB-4BD9-4678-B73D-E94EA2650613}" type="parTrans" cxnId="{BD31CEEC-6CA3-4392-8145-50ADEAA15AE1}">
      <dgm:prSet/>
      <dgm:spPr/>
      <dgm:t>
        <a:bodyPr/>
        <a:lstStyle/>
        <a:p>
          <a:endParaRPr lang="en-GB"/>
        </a:p>
      </dgm:t>
    </dgm:pt>
    <dgm:pt modelId="{75C12F7D-52D9-4249-8024-E35C9170853F}" type="sibTrans" cxnId="{BD31CEEC-6CA3-4392-8145-50ADEAA15AE1}">
      <dgm:prSet/>
      <dgm:spPr/>
      <dgm:t>
        <a:bodyPr/>
        <a:lstStyle/>
        <a:p>
          <a:endParaRPr lang="en-GB"/>
        </a:p>
      </dgm:t>
    </dgm:pt>
    <dgm:pt modelId="{C9570F2D-C1B0-4CB2-9668-4416DDA5C50F}" type="pres">
      <dgm:prSet presAssocID="{52760154-124B-44D3-A011-739F64190D5C}" presName="diagram" presStyleCnt="0">
        <dgm:presLayoutVars>
          <dgm:dir/>
          <dgm:resizeHandles val="exact"/>
        </dgm:presLayoutVars>
      </dgm:prSet>
      <dgm:spPr/>
    </dgm:pt>
    <dgm:pt modelId="{12DA3709-BC44-4D53-8B65-6C39543FCADE}" type="pres">
      <dgm:prSet presAssocID="{DA2AC230-B4A2-4C1A-B349-00D3DAA44AFE}" presName="node" presStyleLbl="node1" presStyleIdx="0" presStyleCnt="4">
        <dgm:presLayoutVars>
          <dgm:bulletEnabled val="1"/>
        </dgm:presLayoutVars>
      </dgm:prSet>
      <dgm:spPr/>
    </dgm:pt>
    <dgm:pt modelId="{108DDA5F-C0C5-4C7A-A4FD-2F1656FEB8C0}" type="pres">
      <dgm:prSet presAssocID="{9F0FCE3D-48C2-450B-BF6C-CE6F575BC7F5}" presName="sibTrans" presStyleCnt="0"/>
      <dgm:spPr/>
    </dgm:pt>
    <dgm:pt modelId="{F35BD422-C0AD-4DFB-B6AB-FF36BA18C3D9}" type="pres">
      <dgm:prSet presAssocID="{BAD195DF-5D5A-4872-BF06-AD2A468E7FD6}" presName="node" presStyleLbl="node1" presStyleIdx="1" presStyleCnt="4">
        <dgm:presLayoutVars>
          <dgm:bulletEnabled val="1"/>
        </dgm:presLayoutVars>
      </dgm:prSet>
      <dgm:spPr/>
    </dgm:pt>
    <dgm:pt modelId="{E77317B1-DFA5-4F8A-98F5-67649DB32CF2}" type="pres">
      <dgm:prSet presAssocID="{6CEC112A-1B49-4DF5-A3A7-98B458A8D278}" presName="sibTrans" presStyleCnt="0"/>
      <dgm:spPr/>
    </dgm:pt>
    <dgm:pt modelId="{78DDAEBD-E719-4232-83A3-52C09E3465B1}" type="pres">
      <dgm:prSet presAssocID="{BB94EC84-4D93-4625-BB66-B6A49DF60503}" presName="node" presStyleLbl="node1" presStyleIdx="2" presStyleCnt="4">
        <dgm:presLayoutVars>
          <dgm:bulletEnabled val="1"/>
        </dgm:presLayoutVars>
      </dgm:prSet>
      <dgm:spPr/>
    </dgm:pt>
    <dgm:pt modelId="{E9CB7E3D-6690-4620-9D0C-A622239CBFA4}" type="pres">
      <dgm:prSet presAssocID="{67B6B756-3538-4795-ABBB-39258969CF31}" presName="sibTrans" presStyleCnt="0"/>
      <dgm:spPr/>
    </dgm:pt>
    <dgm:pt modelId="{01260AB6-1842-4F4C-92B1-B86E48F6D098}" type="pres">
      <dgm:prSet presAssocID="{8B5E8F90-C40D-4F3C-BE8B-850284578D21}" presName="node" presStyleLbl="node1" presStyleIdx="3" presStyleCnt="4">
        <dgm:presLayoutVars>
          <dgm:bulletEnabled val="1"/>
        </dgm:presLayoutVars>
      </dgm:prSet>
      <dgm:spPr/>
    </dgm:pt>
  </dgm:ptLst>
  <dgm:cxnLst>
    <dgm:cxn modelId="{9ED22B15-A44E-4F0F-A81E-400CD806CA95}" type="presOf" srcId="{BB94EC84-4D93-4625-BB66-B6A49DF60503}" destId="{78DDAEBD-E719-4232-83A3-52C09E3465B1}" srcOrd="0" destOrd="0" presId="urn:microsoft.com/office/officeart/2005/8/layout/default"/>
    <dgm:cxn modelId="{BA54385C-7557-44D2-9E38-B34D1ECE133F}" type="presOf" srcId="{52760154-124B-44D3-A011-739F64190D5C}" destId="{C9570F2D-C1B0-4CB2-9668-4416DDA5C50F}" srcOrd="0" destOrd="0" presId="urn:microsoft.com/office/officeart/2005/8/layout/default"/>
    <dgm:cxn modelId="{C8DD165D-B71E-417D-A059-1962CB13EBF1}" type="presOf" srcId="{DA2AC230-B4A2-4C1A-B349-00D3DAA44AFE}" destId="{12DA3709-BC44-4D53-8B65-6C39543FCADE}" srcOrd="0" destOrd="0" presId="urn:microsoft.com/office/officeart/2005/8/layout/default"/>
    <dgm:cxn modelId="{9A1B7073-525C-4A6A-8561-2BF8E684FDF2}" type="presOf" srcId="{BAD195DF-5D5A-4872-BF06-AD2A468E7FD6}" destId="{F35BD422-C0AD-4DFB-B6AB-FF36BA18C3D9}" srcOrd="0" destOrd="0" presId="urn:microsoft.com/office/officeart/2005/8/layout/default"/>
    <dgm:cxn modelId="{0C3E5459-A474-4641-8ECF-9C5618568A10}" type="presOf" srcId="{8B5E8F90-C40D-4F3C-BE8B-850284578D21}" destId="{01260AB6-1842-4F4C-92B1-B86E48F6D098}" srcOrd="0" destOrd="0" presId="urn:microsoft.com/office/officeart/2005/8/layout/default"/>
    <dgm:cxn modelId="{CB7F58CC-6D31-4B27-838E-83D3411E0D81}" srcId="{52760154-124B-44D3-A011-739F64190D5C}" destId="{BB94EC84-4D93-4625-BB66-B6A49DF60503}" srcOrd="2" destOrd="0" parTransId="{6EE68998-4E9B-49EA-A18E-A22538014A4A}" sibTransId="{67B6B756-3538-4795-ABBB-39258969CF31}"/>
    <dgm:cxn modelId="{BD31CEEC-6CA3-4392-8145-50ADEAA15AE1}" srcId="{52760154-124B-44D3-A011-739F64190D5C}" destId="{8B5E8F90-C40D-4F3C-BE8B-850284578D21}" srcOrd="3" destOrd="0" parTransId="{1DF59DBB-4BD9-4678-B73D-E94EA2650613}" sibTransId="{75C12F7D-52D9-4249-8024-E35C9170853F}"/>
    <dgm:cxn modelId="{0EA12EF5-C8C9-42BC-9966-CBD976431F3E}" srcId="{52760154-124B-44D3-A011-739F64190D5C}" destId="{DA2AC230-B4A2-4C1A-B349-00D3DAA44AFE}" srcOrd="0" destOrd="0" parTransId="{DB856266-4B75-4DC9-83BA-E9D6E1C02407}" sibTransId="{9F0FCE3D-48C2-450B-BF6C-CE6F575BC7F5}"/>
    <dgm:cxn modelId="{E034B2FC-748C-4A17-AD4F-A37DE3EDCF1C}" srcId="{52760154-124B-44D3-A011-739F64190D5C}" destId="{BAD195DF-5D5A-4872-BF06-AD2A468E7FD6}" srcOrd="1" destOrd="0" parTransId="{6ED38183-3FDE-4214-B123-811C11E5C40D}" sibTransId="{6CEC112A-1B49-4DF5-A3A7-98B458A8D278}"/>
    <dgm:cxn modelId="{0A91FA40-34B1-4101-B0E9-DE528DBD157F}" type="presParOf" srcId="{C9570F2D-C1B0-4CB2-9668-4416DDA5C50F}" destId="{12DA3709-BC44-4D53-8B65-6C39543FCADE}" srcOrd="0" destOrd="0" presId="urn:microsoft.com/office/officeart/2005/8/layout/default"/>
    <dgm:cxn modelId="{5CBDDE4F-DBF2-4D95-8A97-93A06C759B95}" type="presParOf" srcId="{C9570F2D-C1B0-4CB2-9668-4416DDA5C50F}" destId="{108DDA5F-C0C5-4C7A-A4FD-2F1656FEB8C0}" srcOrd="1" destOrd="0" presId="urn:microsoft.com/office/officeart/2005/8/layout/default"/>
    <dgm:cxn modelId="{DBB50C9D-C06C-43CF-A95B-20AFF5F06C4C}" type="presParOf" srcId="{C9570F2D-C1B0-4CB2-9668-4416DDA5C50F}" destId="{F35BD422-C0AD-4DFB-B6AB-FF36BA18C3D9}" srcOrd="2" destOrd="0" presId="urn:microsoft.com/office/officeart/2005/8/layout/default"/>
    <dgm:cxn modelId="{9C6515D3-8631-444B-8ADF-7484BC42973F}" type="presParOf" srcId="{C9570F2D-C1B0-4CB2-9668-4416DDA5C50F}" destId="{E77317B1-DFA5-4F8A-98F5-67649DB32CF2}" srcOrd="3" destOrd="0" presId="urn:microsoft.com/office/officeart/2005/8/layout/default"/>
    <dgm:cxn modelId="{109BC0C4-FB0C-49E6-9E1C-ACC3E2A9032D}" type="presParOf" srcId="{C9570F2D-C1B0-4CB2-9668-4416DDA5C50F}" destId="{78DDAEBD-E719-4232-83A3-52C09E3465B1}" srcOrd="4" destOrd="0" presId="urn:microsoft.com/office/officeart/2005/8/layout/default"/>
    <dgm:cxn modelId="{5F5A6052-2D4E-486A-BDA2-AAA22335E86F}" type="presParOf" srcId="{C9570F2D-C1B0-4CB2-9668-4416DDA5C50F}" destId="{E9CB7E3D-6690-4620-9D0C-A622239CBFA4}" srcOrd="5" destOrd="0" presId="urn:microsoft.com/office/officeart/2005/8/layout/default"/>
    <dgm:cxn modelId="{98D28E44-12EF-4D01-B1CA-6806E3B5CE60}" type="presParOf" srcId="{C9570F2D-C1B0-4CB2-9668-4416DDA5C50F}" destId="{01260AB6-1842-4F4C-92B1-B86E48F6D09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4821F3-52AB-4802-8B8D-394BBFCA485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C29DA331-929B-489E-B0E9-2BB579BA5D13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400" b="1" baseline="0" dirty="0">
              <a:solidFill>
                <a:schemeClr val="bg1"/>
              </a:solidFill>
              <a:latin typeface="Calibri" panose="020F0502020204030204" pitchFamily="34" charset="0"/>
            </a:rPr>
            <a:t>MOST ASSERTIVE OF THE STYLES</a:t>
          </a:r>
          <a:br>
            <a:rPr lang="en-US" sz="1800" b="1" baseline="0" dirty="0">
              <a:latin typeface="Calibri" panose="020F0502020204030204" pitchFamily="34" charset="0"/>
            </a:rPr>
          </a:br>
          <a:r>
            <a:rPr lang="en-US" sz="1800" b="1" baseline="0" dirty="0">
              <a:latin typeface="Calibri" panose="020F0502020204030204" pitchFamily="34" charset="0"/>
            </a:rPr>
            <a:t>Goal and target focused.. Big picture / big vision.  Loves getting results and challenges. Definitely likes to lead and be in charge to make things happen. </a:t>
          </a:r>
          <a:br>
            <a:rPr lang="en-US" sz="1300" baseline="0" dirty="0">
              <a:latin typeface="Calibri" panose="020F0502020204030204" pitchFamily="34" charset="0"/>
            </a:rPr>
          </a:br>
          <a:r>
            <a:rPr lang="en-US" sz="2400" b="1" u="sng" baseline="0" dirty="0">
              <a:solidFill>
                <a:schemeClr val="bg1"/>
              </a:solidFill>
              <a:latin typeface="+mj-lt"/>
            </a:rPr>
            <a:t>Wants to Win</a:t>
          </a:r>
        </a:p>
        <a:p>
          <a:pPr rtl="0"/>
          <a:endParaRPr lang="en-NZ" sz="2400" b="1" u="sng" dirty="0">
            <a:solidFill>
              <a:schemeClr val="bg1"/>
            </a:solidFill>
            <a:latin typeface="+mj-lt"/>
          </a:endParaRPr>
        </a:p>
      </dgm:t>
    </dgm:pt>
    <dgm:pt modelId="{BE6F2A7D-BD1B-4BFD-94D8-1C196C5AE0D6}" type="parTrans" cxnId="{C7BB8102-771B-48E2-B074-6B142DA28F94}">
      <dgm:prSet/>
      <dgm:spPr/>
      <dgm:t>
        <a:bodyPr/>
        <a:lstStyle/>
        <a:p>
          <a:endParaRPr lang="en-NZ"/>
        </a:p>
      </dgm:t>
    </dgm:pt>
    <dgm:pt modelId="{24B8ED2A-60D7-4971-A739-C3D0176A5307}" type="sibTrans" cxnId="{C7BB8102-771B-48E2-B074-6B142DA28F94}">
      <dgm:prSet/>
      <dgm:spPr/>
      <dgm:t>
        <a:bodyPr/>
        <a:lstStyle/>
        <a:p>
          <a:endParaRPr lang="en-NZ"/>
        </a:p>
      </dgm:t>
    </dgm:pt>
    <dgm:pt modelId="{D8AC3692-87E6-4B82-87DD-1B17E4C31D75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rgbClr val="FF0000"/>
              </a:solidFill>
            </a:rPr>
            <a:t>Decisive</a:t>
          </a:r>
          <a:endParaRPr lang="en-NZ" sz="1600" b="1" dirty="0">
            <a:solidFill>
              <a:srgbClr val="FF0000"/>
            </a:solidFill>
          </a:endParaRPr>
        </a:p>
      </dgm:t>
    </dgm:pt>
    <dgm:pt modelId="{448D5D1E-BE09-46F5-B31B-7A6E3263327E}" type="parTrans" cxnId="{5DEEF932-E346-4E2A-8511-EDC0053E2026}">
      <dgm:prSet/>
      <dgm:spPr/>
      <dgm:t>
        <a:bodyPr/>
        <a:lstStyle/>
        <a:p>
          <a:endParaRPr lang="en-NZ"/>
        </a:p>
      </dgm:t>
    </dgm:pt>
    <dgm:pt modelId="{80C72AD7-7937-440F-81B4-DFF41CDA5B0D}" type="sibTrans" cxnId="{5DEEF932-E346-4E2A-8511-EDC0053E2026}">
      <dgm:prSet/>
      <dgm:spPr/>
      <dgm:t>
        <a:bodyPr/>
        <a:lstStyle/>
        <a:p>
          <a:endParaRPr lang="en-NZ"/>
        </a:p>
      </dgm:t>
    </dgm:pt>
    <dgm:pt modelId="{6AD07568-9A88-4A84-8346-EB2A6BBDB4E6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rgbClr val="FF0000"/>
              </a:solidFill>
            </a:rPr>
            <a:t>Strong</a:t>
          </a:r>
        </a:p>
        <a:p>
          <a:pPr rtl="0"/>
          <a:r>
            <a:rPr lang="en-US" sz="1600" b="1" baseline="0" dirty="0">
              <a:solidFill>
                <a:srgbClr val="FF0000"/>
              </a:solidFill>
            </a:rPr>
            <a:t>Willed</a:t>
          </a:r>
          <a:endParaRPr lang="en-NZ" sz="1600" b="1" dirty="0">
            <a:solidFill>
              <a:srgbClr val="FF0000"/>
            </a:solidFill>
          </a:endParaRPr>
        </a:p>
      </dgm:t>
    </dgm:pt>
    <dgm:pt modelId="{27F5E259-81DC-4300-B23E-E7A8316DD7EE}" type="parTrans" cxnId="{FCBFE851-FD9F-44A3-B8C7-1A6B22886A6E}">
      <dgm:prSet/>
      <dgm:spPr/>
      <dgm:t>
        <a:bodyPr/>
        <a:lstStyle/>
        <a:p>
          <a:endParaRPr lang="en-NZ"/>
        </a:p>
      </dgm:t>
    </dgm:pt>
    <dgm:pt modelId="{FD9B1713-5088-4EA9-9760-2BAAED948D08}" type="sibTrans" cxnId="{FCBFE851-FD9F-44A3-B8C7-1A6B22886A6E}">
      <dgm:prSet/>
      <dgm:spPr/>
      <dgm:t>
        <a:bodyPr/>
        <a:lstStyle/>
        <a:p>
          <a:endParaRPr lang="en-NZ"/>
        </a:p>
      </dgm:t>
    </dgm:pt>
    <dgm:pt modelId="{C1EB9E11-7CF2-4EB9-94DF-13AB67F42C39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rgbClr val="FF0000"/>
              </a:solidFill>
            </a:rPr>
            <a:t>Competitive</a:t>
          </a:r>
        </a:p>
      </dgm:t>
    </dgm:pt>
    <dgm:pt modelId="{163F8027-F2CD-405D-AD7F-1607FAD6B5BA}" type="parTrans" cxnId="{9F5B342C-F5AA-4241-93F6-DED4B40B59A1}">
      <dgm:prSet/>
      <dgm:spPr/>
      <dgm:t>
        <a:bodyPr/>
        <a:lstStyle/>
        <a:p>
          <a:endParaRPr lang="en-NZ"/>
        </a:p>
      </dgm:t>
    </dgm:pt>
    <dgm:pt modelId="{FA0D9ED3-5827-436D-BAA1-CB63169D8A90}" type="sibTrans" cxnId="{9F5B342C-F5AA-4241-93F6-DED4B40B59A1}">
      <dgm:prSet/>
      <dgm:spPr/>
      <dgm:t>
        <a:bodyPr/>
        <a:lstStyle/>
        <a:p>
          <a:endParaRPr lang="en-NZ"/>
        </a:p>
      </dgm:t>
    </dgm:pt>
    <dgm:pt modelId="{F2E1016D-8B24-4AD4-A0A3-C024F6BFB5B0}">
      <dgm:prSet custT="1"/>
      <dgm:spPr>
        <a:solidFill>
          <a:srgbClr val="FF0000"/>
        </a:solidFill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b="1" baseline="0" dirty="0">
              <a:solidFill>
                <a:schemeClr val="bg1"/>
              </a:solidFill>
              <a:latin typeface="Calibri" panose="020F0502020204030204" pitchFamily="34" charset="0"/>
            </a:rPr>
            <a:t>DESCRIPTIVE TERMS: Big picture thinker, </a:t>
          </a:r>
          <a:r>
            <a:rPr lang="en-US" sz="1800" b="0" baseline="0" dirty="0">
              <a:solidFill>
                <a:schemeClr val="bg1"/>
              </a:solidFill>
              <a:latin typeface="Calibri" panose="020F0502020204030204" pitchFamily="34" charset="0"/>
            </a:rPr>
            <a:t>Project leader, idea creator, pioneer, changer, thinks future, adventurous, initiator</a:t>
          </a:r>
        </a:p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b="1" baseline="0" dirty="0">
              <a:solidFill>
                <a:schemeClr val="bg1"/>
              </a:solidFill>
              <a:latin typeface="Calibri" panose="020F0502020204030204" pitchFamily="34" charset="0"/>
            </a:rPr>
            <a:t>UNDER PRESSURE: </a:t>
          </a:r>
          <a:r>
            <a:rPr lang="en-US" sz="1800" b="0" baseline="0" dirty="0">
              <a:solidFill>
                <a:schemeClr val="bg1"/>
              </a:solidFill>
              <a:latin typeface="Calibri" panose="020F0502020204030204" pitchFamily="34" charset="0"/>
            </a:rPr>
            <a:t>Angry, lack of concern, direct, </a:t>
          </a:r>
          <a:r>
            <a:rPr lang="en-US" sz="1800" b="0" baseline="0" dirty="0" err="1">
              <a:solidFill>
                <a:schemeClr val="bg1"/>
              </a:solidFill>
              <a:latin typeface="Calibri" panose="020F0502020204030204" pitchFamily="34" charset="0"/>
            </a:rPr>
            <a:t>arogant</a:t>
          </a:r>
          <a:endParaRPr lang="en-US" sz="1800" b="0" baseline="0" dirty="0">
            <a:solidFill>
              <a:schemeClr val="bg1"/>
            </a:solidFill>
            <a:latin typeface="Calibri" panose="020F0502020204030204" pitchFamily="34" charset="0"/>
          </a:endParaRPr>
        </a:p>
        <a:p>
          <a:pPr rtl="0">
            <a:lnSpc>
              <a:spcPct val="100000"/>
            </a:lnSpc>
            <a:spcAft>
              <a:spcPts val="1200"/>
            </a:spcAft>
          </a:pPr>
          <a:r>
            <a:rPr lang="en-NZ" sz="1800" b="1" dirty="0">
              <a:solidFill>
                <a:schemeClr val="bg1"/>
              </a:solidFill>
              <a:latin typeface="Calibri" panose="020F0502020204030204" pitchFamily="34" charset="0"/>
            </a:rPr>
            <a:t>BIGGEST FEAR</a:t>
          </a:r>
          <a:r>
            <a:rPr lang="en-NZ" sz="1800" b="0" dirty="0">
              <a:solidFill>
                <a:schemeClr val="bg1"/>
              </a:solidFill>
              <a:latin typeface="Calibri" panose="020F0502020204030204" pitchFamily="34" charset="0"/>
            </a:rPr>
            <a:t>: Loss of control</a:t>
          </a:r>
        </a:p>
      </dgm:t>
    </dgm:pt>
    <dgm:pt modelId="{6ADBC830-CD60-4AE4-BB05-AA1E71B97D1E}" type="parTrans" cxnId="{558FF193-B42A-4BA4-8726-DF312D7A9006}">
      <dgm:prSet/>
      <dgm:spPr/>
      <dgm:t>
        <a:bodyPr/>
        <a:lstStyle/>
        <a:p>
          <a:endParaRPr lang="en-NZ"/>
        </a:p>
      </dgm:t>
    </dgm:pt>
    <dgm:pt modelId="{1AE7AE76-67C8-42AF-8972-30B869AD1059}" type="sibTrans" cxnId="{558FF193-B42A-4BA4-8726-DF312D7A9006}">
      <dgm:prSet/>
      <dgm:spPr/>
      <dgm:t>
        <a:bodyPr/>
        <a:lstStyle/>
        <a:p>
          <a:endParaRPr lang="en-NZ"/>
        </a:p>
      </dgm:t>
    </dgm:pt>
    <dgm:pt modelId="{764E4BE9-2197-49AD-B1BE-3944F33026DC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aseline="0" dirty="0">
              <a:solidFill>
                <a:srgbClr val="FF0000"/>
              </a:solidFill>
            </a:rPr>
            <a:t> </a:t>
          </a:r>
          <a:r>
            <a:rPr lang="en-US" sz="1600" b="1" baseline="0" dirty="0">
              <a:solidFill>
                <a:srgbClr val="FF0000"/>
              </a:solidFill>
            </a:rPr>
            <a:t>Outcome focused</a:t>
          </a:r>
          <a:endParaRPr lang="en-NZ" sz="1600" b="1" dirty="0">
            <a:solidFill>
              <a:srgbClr val="FF0000"/>
            </a:solidFill>
          </a:endParaRPr>
        </a:p>
      </dgm:t>
    </dgm:pt>
    <dgm:pt modelId="{6137486C-5362-4C37-8B3E-A766FF5D4866}" type="parTrans" cxnId="{A5751C48-2284-43D6-B293-31FECB1DE755}">
      <dgm:prSet/>
      <dgm:spPr/>
      <dgm:t>
        <a:bodyPr/>
        <a:lstStyle/>
        <a:p>
          <a:endParaRPr lang="en-NZ"/>
        </a:p>
      </dgm:t>
    </dgm:pt>
    <dgm:pt modelId="{41B0E68D-397B-4327-9C54-8BA36FA0D512}" type="sibTrans" cxnId="{A5751C48-2284-43D6-B293-31FECB1DE755}">
      <dgm:prSet/>
      <dgm:spPr/>
      <dgm:t>
        <a:bodyPr/>
        <a:lstStyle/>
        <a:p>
          <a:endParaRPr lang="en-NZ"/>
        </a:p>
      </dgm:t>
    </dgm:pt>
    <dgm:pt modelId="{476F86F0-C5FB-4C1D-9B60-0A2CE5F8BFF4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rgbClr val="FF0000"/>
              </a:solidFill>
            </a:rPr>
            <a:t>Demanding</a:t>
          </a:r>
          <a:endParaRPr lang="en-NZ" sz="1400" b="1" dirty="0">
            <a:solidFill>
              <a:srgbClr val="FF0000"/>
            </a:solidFill>
          </a:endParaRPr>
        </a:p>
      </dgm:t>
    </dgm:pt>
    <dgm:pt modelId="{922F1637-E8BD-481D-B707-B88111B7DECA}" type="parTrans" cxnId="{34AEB7AE-EAB1-43B8-B9B2-F767A718A49A}">
      <dgm:prSet/>
      <dgm:spPr/>
      <dgm:t>
        <a:bodyPr/>
        <a:lstStyle/>
        <a:p>
          <a:endParaRPr lang="en-NZ"/>
        </a:p>
      </dgm:t>
    </dgm:pt>
    <dgm:pt modelId="{F4B1ACAD-ED87-4A77-A0FA-9A74BE6BB1A1}" type="sibTrans" cxnId="{34AEB7AE-EAB1-43B8-B9B2-F767A718A49A}">
      <dgm:prSet/>
      <dgm:spPr/>
      <dgm:t>
        <a:bodyPr/>
        <a:lstStyle/>
        <a:p>
          <a:endParaRPr lang="en-NZ"/>
        </a:p>
      </dgm:t>
    </dgm:pt>
    <dgm:pt modelId="{8C4216E1-7668-49E2-B71A-36E61A5E00D0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rgbClr val="FF0000"/>
              </a:solidFill>
            </a:rPr>
            <a:t>Independent</a:t>
          </a:r>
          <a:endParaRPr lang="en-NZ" sz="1400" b="1" dirty="0">
            <a:solidFill>
              <a:srgbClr val="FF0000"/>
            </a:solidFill>
          </a:endParaRPr>
        </a:p>
      </dgm:t>
    </dgm:pt>
    <dgm:pt modelId="{55789092-DE78-4B32-A5CE-B2884CA95321}" type="parTrans" cxnId="{859A9172-0DE8-4D4D-959F-63438347BF17}">
      <dgm:prSet/>
      <dgm:spPr/>
      <dgm:t>
        <a:bodyPr/>
        <a:lstStyle/>
        <a:p>
          <a:endParaRPr lang="en-NZ"/>
        </a:p>
      </dgm:t>
    </dgm:pt>
    <dgm:pt modelId="{53B3F53F-6C25-4063-85D8-59D30D962425}" type="sibTrans" cxnId="{859A9172-0DE8-4D4D-959F-63438347BF17}">
      <dgm:prSet/>
      <dgm:spPr/>
      <dgm:t>
        <a:bodyPr/>
        <a:lstStyle/>
        <a:p>
          <a:endParaRPr lang="en-NZ"/>
        </a:p>
      </dgm:t>
    </dgm:pt>
    <dgm:pt modelId="{88AA86EC-6A63-4351-8613-F4703F6831DE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rgbClr val="FF0000"/>
              </a:solidFill>
            </a:rPr>
            <a:t>Self-Confident</a:t>
          </a:r>
          <a:endParaRPr lang="en-NZ" sz="1600" b="1" dirty="0">
            <a:solidFill>
              <a:srgbClr val="FF0000"/>
            </a:solidFill>
          </a:endParaRPr>
        </a:p>
      </dgm:t>
    </dgm:pt>
    <dgm:pt modelId="{70BD9DBB-C3EE-4B59-A4D3-C2F029D16E8E}" type="parTrans" cxnId="{4A5DAEAC-17C1-47FF-AE29-673F8C016B73}">
      <dgm:prSet/>
      <dgm:spPr/>
      <dgm:t>
        <a:bodyPr/>
        <a:lstStyle/>
        <a:p>
          <a:endParaRPr lang="en-NZ"/>
        </a:p>
      </dgm:t>
    </dgm:pt>
    <dgm:pt modelId="{6EF81940-7301-4ACC-A15C-EB6BF52E0128}" type="sibTrans" cxnId="{4A5DAEAC-17C1-47FF-AE29-673F8C016B73}">
      <dgm:prSet/>
      <dgm:spPr/>
      <dgm:t>
        <a:bodyPr/>
        <a:lstStyle/>
        <a:p>
          <a:endParaRPr lang="en-NZ"/>
        </a:p>
      </dgm:t>
    </dgm:pt>
    <dgm:pt modelId="{C7C5F96E-E26C-4B84-B494-A7193081A2B7}" type="pres">
      <dgm:prSet presAssocID="{5D4821F3-52AB-4802-8B8D-394BBFCA4859}" presName="Name0" presStyleCnt="0">
        <dgm:presLayoutVars>
          <dgm:dir/>
          <dgm:animLvl val="lvl"/>
          <dgm:resizeHandles val="exact"/>
        </dgm:presLayoutVars>
      </dgm:prSet>
      <dgm:spPr/>
    </dgm:pt>
    <dgm:pt modelId="{5F81CDB1-5901-4CA0-A6FC-9292949DB09E}" type="pres">
      <dgm:prSet presAssocID="{F2E1016D-8B24-4AD4-A0A3-C024F6BFB5B0}" presName="boxAndChildren" presStyleCnt="0"/>
      <dgm:spPr/>
    </dgm:pt>
    <dgm:pt modelId="{3E5D8FC5-D144-4AF9-B17C-8C227EF76908}" type="pres">
      <dgm:prSet presAssocID="{F2E1016D-8B24-4AD4-A0A3-C024F6BFB5B0}" presName="parentTextBox" presStyleLbl="node1" presStyleIdx="0" presStyleCnt="2" custScaleY="72036" custLinFactNeighborX="1570" custLinFactNeighborY="633"/>
      <dgm:spPr/>
    </dgm:pt>
    <dgm:pt modelId="{D1297EA4-EA14-42D9-9996-78B6E54AB206}" type="pres">
      <dgm:prSet presAssocID="{24B8ED2A-60D7-4971-A739-C3D0176A5307}" presName="sp" presStyleCnt="0"/>
      <dgm:spPr/>
    </dgm:pt>
    <dgm:pt modelId="{34AA337B-DB15-4EE8-AABF-B2AD7350177D}" type="pres">
      <dgm:prSet presAssocID="{C29DA331-929B-489E-B0E9-2BB579BA5D13}" presName="arrowAndChildren" presStyleCnt="0"/>
      <dgm:spPr/>
    </dgm:pt>
    <dgm:pt modelId="{C9129211-6ED0-4AA8-B41C-8E0018C67216}" type="pres">
      <dgm:prSet presAssocID="{C29DA331-929B-489E-B0E9-2BB579BA5D13}" presName="parentTextArrow" presStyleLbl="node1" presStyleIdx="0" presStyleCnt="2"/>
      <dgm:spPr/>
    </dgm:pt>
    <dgm:pt modelId="{8116661F-5A05-4D12-B7D8-14002B8BA545}" type="pres">
      <dgm:prSet presAssocID="{C29DA331-929B-489E-B0E9-2BB579BA5D13}" presName="arrow" presStyleLbl="node1" presStyleIdx="1" presStyleCnt="2" custScaleY="71674"/>
      <dgm:spPr/>
    </dgm:pt>
    <dgm:pt modelId="{618CFEE6-DFAE-47C6-845A-7FE2F1C9F7DC}" type="pres">
      <dgm:prSet presAssocID="{C29DA331-929B-489E-B0E9-2BB579BA5D13}" presName="descendantArrow" presStyleCnt="0"/>
      <dgm:spPr/>
    </dgm:pt>
    <dgm:pt modelId="{EE07F407-442E-4B46-AD1E-5253E28EEA0B}" type="pres">
      <dgm:prSet presAssocID="{D8AC3692-87E6-4B82-87DD-1B17E4C31D75}" presName="childTextArrow" presStyleLbl="fgAccFollowNode1" presStyleIdx="0" presStyleCnt="7" custScaleX="118065" custScaleY="71983">
        <dgm:presLayoutVars>
          <dgm:bulletEnabled val="1"/>
        </dgm:presLayoutVars>
      </dgm:prSet>
      <dgm:spPr/>
    </dgm:pt>
    <dgm:pt modelId="{16BCAB27-8955-4A77-93FD-30C8E25C8FE5}" type="pres">
      <dgm:prSet presAssocID="{764E4BE9-2197-49AD-B1BE-3944F33026DC}" presName="childTextArrow" presStyleLbl="fgAccFollowNode1" presStyleIdx="1" presStyleCnt="7" custScaleY="71983">
        <dgm:presLayoutVars>
          <dgm:bulletEnabled val="1"/>
        </dgm:presLayoutVars>
      </dgm:prSet>
      <dgm:spPr/>
    </dgm:pt>
    <dgm:pt modelId="{CFA57A7E-D22D-4851-A77E-E7681D968BEE}" type="pres">
      <dgm:prSet presAssocID="{6AD07568-9A88-4A84-8346-EB2A6BBDB4E6}" presName="childTextArrow" presStyleLbl="fgAccFollowNode1" presStyleIdx="2" presStyleCnt="7" custScaleX="79279" custScaleY="71983">
        <dgm:presLayoutVars>
          <dgm:bulletEnabled val="1"/>
        </dgm:presLayoutVars>
      </dgm:prSet>
      <dgm:spPr/>
    </dgm:pt>
    <dgm:pt modelId="{6E94F649-C698-4F64-8767-57CBFC1E9CE7}" type="pres">
      <dgm:prSet presAssocID="{476F86F0-C5FB-4C1D-9B60-0A2CE5F8BFF4}" presName="childTextArrow" presStyleLbl="fgAccFollowNode1" presStyleIdx="3" presStyleCnt="7" custScaleY="71983">
        <dgm:presLayoutVars>
          <dgm:bulletEnabled val="1"/>
        </dgm:presLayoutVars>
      </dgm:prSet>
      <dgm:spPr/>
    </dgm:pt>
    <dgm:pt modelId="{38DB30EC-7EE4-44E1-A6BA-B99B63F0092C}" type="pres">
      <dgm:prSet presAssocID="{C1EB9E11-7CF2-4EB9-94DF-13AB67F42C39}" presName="childTextArrow" presStyleLbl="fgAccFollowNode1" presStyleIdx="4" presStyleCnt="7" custScaleX="114623" custScaleY="71983">
        <dgm:presLayoutVars>
          <dgm:bulletEnabled val="1"/>
        </dgm:presLayoutVars>
      </dgm:prSet>
      <dgm:spPr/>
    </dgm:pt>
    <dgm:pt modelId="{38C2927B-A49F-4F40-9BF0-030A6BC02380}" type="pres">
      <dgm:prSet presAssocID="{8C4216E1-7668-49E2-B71A-36E61A5E00D0}" presName="childTextArrow" presStyleLbl="fgAccFollowNode1" presStyleIdx="5" presStyleCnt="7" custScaleX="113304" custScaleY="71983">
        <dgm:presLayoutVars>
          <dgm:bulletEnabled val="1"/>
        </dgm:presLayoutVars>
      </dgm:prSet>
      <dgm:spPr/>
    </dgm:pt>
    <dgm:pt modelId="{31648AA8-C81D-4873-BAE8-B053A93B3CFC}" type="pres">
      <dgm:prSet presAssocID="{88AA86EC-6A63-4351-8613-F4703F6831DE}" presName="childTextArrow" presStyleLbl="fgAccFollowNode1" presStyleIdx="6" presStyleCnt="7" custScaleY="71983">
        <dgm:presLayoutVars>
          <dgm:bulletEnabled val="1"/>
        </dgm:presLayoutVars>
      </dgm:prSet>
      <dgm:spPr/>
    </dgm:pt>
  </dgm:ptLst>
  <dgm:cxnLst>
    <dgm:cxn modelId="{B3E6C801-5C4B-4AA6-AE65-D618CA0F598A}" type="presOf" srcId="{D8AC3692-87E6-4B82-87DD-1B17E4C31D75}" destId="{EE07F407-442E-4B46-AD1E-5253E28EEA0B}" srcOrd="0" destOrd="0" presId="urn:microsoft.com/office/officeart/2005/8/layout/process4"/>
    <dgm:cxn modelId="{C7BB8102-771B-48E2-B074-6B142DA28F94}" srcId="{5D4821F3-52AB-4802-8B8D-394BBFCA4859}" destId="{C29DA331-929B-489E-B0E9-2BB579BA5D13}" srcOrd="0" destOrd="0" parTransId="{BE6F2A7D-BD1B-4BFD-94D8-1C196C5AE0D6}" sibTransId="{24B8ED2A-60D7-4971-A739-C3D0176A5307}"/>
    <dgm:cxn modelId="{ED7F4E1F-DA2A-40B5-8F13-B3B0F9262CA8}" type="presOf" srcId="{C29DA331-929B-489E-B0E9-2BB579BA5D13}" destId="{C9129211-6ED0-4AA8-B41C-8E0018C67216}" srcOrd="0" destOrd="0" presId="urn:microsoft.com/office/officeart/2005/8/layout/process4"/>
    <dgm:cxn modelId="{9F5B342C-F5AA-4241-93F6-DED4B40B59A1}" srcId="{C29DA331-929B-489E-B0E9-2BB579BA5D13}" destId="{C1EB9E11-7CF2-4EB9-94DF-13AB67F42C39}" srcOrd="4" destOrd="0" parTransId="{163F8027-F2CD-405D-AD7F-1607FAD6B5BA}" sibTransId="{FA0D9ED3-5827-436D-BAA1-CB63169D8A90}"/>
    <dgm:cxn modelId="{5DEEF932-E346-4E2A-8511-EDC0053E2026}" srcId="{C29DA331-929B-489E-B0E9-2BB579BA5D13}" destId="{D8AC3692-87E6-4B82-87DD-1B17E4C31D75}" srcOrd="0" destOrd="0" parTransId="{448D5D1E-BE09-46F5-B31B-7A6E3263327E}" sibTransId="{80C72AD7-7937-440F-81B4-DFF41CDA5B0D}"/>
    <dgm:cxn modelId="{A5751C48-2284-43D6-B293-31FECB1DE755}" srcId="{C29DA331-929B-489E-B0E9-2BB579BA5D13}" destId="{764E4BE9-2197-49AD-B1BE-3944F33026DC}" srcOrd="1" destOrd="0" parTransId="{6137486C-5362-4C37-8B3E-A766FF5D4866}" sibTransId="{41B0E68D-397B-4327-9C54-8BA36FA0D512}"/>
    <dgm:cxn modelId="{FCBFE851-FD9F-44A3-B8C7-1A6B22886A6E}" srcId="{C29DA331-929B-489E-B0E9-2BB579BA5D13}" destId="{6AD07568-9A88-4A84-8346-EB2A6BBDB4E6}" srcOrd="2" destOrd="0" parTransId="{27F5E259-81DC-4300-B23E-E7A8316DD7EE}" sibTransId="{FD9B1713-5088-4EA9-9760-2BAAED948D08}"/>
    <dgm:cxn modelId="{15E90F52-7545-407E-99D8-B83C2C0C473A}" type="presOf" srcId="{F2E1016D-8B24-4AD4-A0A3-C024F6BFB5B0}" destId="{3E5D8FC5-D144-4AF9-B17C-8C227EF76908}" srcOrd="0" destOrd="0" presId="urn:microsoft.com/office/officeart/2005/8/layout/process4"/>
    <dgm:cxn modelId="{859A9172-0DE8-4D4D-959F-63438347BF17}" srcId="{C29DA331-929B-489E-B0E9-2BB579BA5D13}" destId="{8C4216E1-7668-49E2-B71A-36E61A5E00D0}" srcOrd="5" destOrd="0" parTransId="{55789092-DE78-4B32-A5CE-B2884CA95321}" sibTransId="{53B3F53F-6C25-4063-85D8-59D30D962425}"/>
    <dgm:cxn modelId="{8602E183-7D29-461E-82C6-BD94B529FA0D}" type="presOf" srcId="{88AA86EC-6A63-4351-8613-F4703F6831DE}" destId="{31648AA8-C81D-4873-BAE8-B053A93B3CFC}" srcOrd="0" destOrd="0" presId="urn:microsoft.com/office/officeart/2005/8/layout/process4"/>
    <dgm:cxn modelId="{7F875E8A-218E-4AF8-AD82-0F5B7D9A0FC9}" type="presOf" srcId="{6AD07568-9A88-4A84-8346-EB2A6BBDB4E6}" destId="{CFA57A7E-D22D-4851-A77E-E7681D968BEE}" srcOrd="0" destOrd="0" presId="urn:microsoft.com/office/officeart/2005/8/layout/process4"/>
    <dgm:cxn modelId="{5669E18D-0A48-405C-980B-65DBC45B8816}" type="presOf" srcId="{C29DA331-929B-489E-B0E9-2BB579BA5D13}" destId="{8116661F-5A05-4D12-B7D8-14002B8BA545}" srcOrd="1" destOrd="0" presId="urn:microsoft.com/office/officeart/2005/8/layout/process4"/>
    <dgm:cxn modelId="{5BEF0292-9310-4E56-872B-4BC825BB4722}" type="presOf" srcId="{C1EB9E11-7CF2-4EB9-94DF-13AB67F42C39}" destId="{38DB30EC-7EE4-44E1-A6BA-B99B63F0092C}" srcOrd="0" destOrd="0" presId="urn:microsoft.com/office/officeart/2005/8/layout/process4"/>
    <dgm:cxn modelId="{558FF193-B42A-4BA4-8726-DF312D7A9006}" srcId="{5D4821F3-52AB-4802-8B8D-394BBFCA4859}" destId="{F2E1016D-8B24-4AD4-A0A3-C024F6BFB5B0}" srcOrd="1" destOrd="0" parTransId="{6ADBC830-CD60-4AE4-BB05-AA1E71B97D1E}" sibTransId="{1AE7AE76-67C8-42AF-8972-30B869AD1059}"/>
    <dgm:cxn modelId="{4A5DAEAC-17C1-47FF-AE29-673F8C016B73}" srcId="{C29DA331-929B-489E-B0E9-2BB579BA5D13}" destId="{88AA86EC-6A63-4351-8613-F4703F6831DE}" srcOrd="6" destOrd="0" parTransId="{70BD9DBB-C3EE-4B59-A4D3-C2F029D16E8E}" sibTransId="{6EF81940-7301-4ACC-A15C-EB6BF52E0128}"/>
    <dgm:cxn modelId="{34AEB7AE-EAB1-43B8-B9B2-F767A718A49A}" srcId="{C29DA331-929B-489E-B0E9-2BB579BA5D13}" destId="{476F86F0-C5FB-4C1D-9B60-0A2CE5F8BFF4}" srcOrd="3" destOrd="0" parTransId="{922F1637-E8BD-481D-B707-B88111B7DECA}" sibTransId="{F4B1ACAD-ED87-4A77-A0FA-9A74BE6BB1A1}"/>
    <dgm:cxn modelId="{F6DF7AB5-FF5E-4DF6-B517-B0942028DA04}" type="presOf" srcId="{8C4216E1-7668-49E2-B71A-36E61A5E00D0}" destId="{38C2927B-A49F-4F40-9BF0-030A6BC02380}" srcOrd="0" destOrd="0" presId="urn:microsoft.com/office/officeart/2005/8/layout/process4"/>
    <dgm:cxn modelId="{2A4F49DB-5742-425D-B48A-8D5C38C661BD}" type="presOf" srcId="{476F86F0-C5FB-4C1D-9B60-0A2CE5F8BFF4}" destId="{6E94F649-C698-4F64-8767-57CBFC1E9CE7}" srcOrd="0" destOrd="0" presId="urn:microsoft.com/office/officeart/2005/8/layout/process4"/>
    <dgm:cxn modelId="{6BA663E5-C7A7-479C-938D-99F5104DF039}" type="presOf" srcId="{764E4BE9-2197-49AD-B1BE-3944F33026DC}" destId="{16BCAB27-8955-4A77-93FD-30C8E25C8FE5}" srcOrd="0" destOrd="0" presId="urn:microsoft.com/office/officeart/2005/8/layout/process4"/>
    <dgm:cxn modelId="{3FC14FF6-7D21-4813-B134-74E667852B11}" type="presOf" srcId="{5D4821F3-52AB-4802-8B8D-394BBFCA4859}" destId="{C7C5F96E-E26C-4B84-B494-A7193081A2B7}" srcOrd="0" destOrd="0" presId="urn:microsoft.com/office/officeart/2005/8/layout/process4"/>
    <dgm:cxn modelId="{45119D37-08CD-4634-962F-951C446D06BA}" type="presParOf" srcId="{C7C5F96E-E26C-4B84-B494-A7193081A2B7}" destId="{5F81CDB1-5901-4CA0-A6FC-9292949DB09E}" srcOrd="0" destOrd="0" presId="urn:microsoft.com/office/officeart/2005/8/layout/process4"/>
    <dgm:cxn modelId="{DA96FF65-F7AA-455D-BF4A-7562EBD35429}" type="presParOf" srcId="{5F81CDB1-5901-4CA0-A6FC-9292949DB09E}" destId="{3E5D8FC5-D144-4AF9-B17C-8C227EF76908}" srcOrd="0" destOrd="0" presId="urn:microsoft.com/office/officeart/2005/8/layout/process4"/>
    <dgm:cxn modelId="{2D4BDDEB-DA04-4F17-85BC-E6AFA1DE26AC}" type="presParOf" srcId="{C7C5F96E-E26C-4B84-B494-A7193081A2B7}" destId="{D1297EA4-EA14-42D9-9996-78B6E54AB206}" srcOrd="1" destOrd="0" presId="urn:microsoft.com/office/officeart/2005/8/layout/process4"/>
    <dgm:cxn modelId="{FD224913-7DF2-4EAD-87DF-EE469324F86A}" type="presParOf" srcId="{C7C5F96E-E26C-4B84-B494-A7193081A2B7}" destId="{34AA337B-DB15-4EE8-AABF-B2AD7350177D}" srcOrd="2" destOrd="0" presId="urn:microsoft.com/office/officeart/2005/8/layout/process4"/>
    <dgm:cxn modelId="{64EDA5D1-D9AF-47CF-8AC6-811A698C6D2B}" type="presParOf" srcId="{34AA337B-DB15-4EE8-AABF-B2AD7350177D}" destId="{C9129211-6ED0-4AA8-B41C-8E0018C67216}" srcOrd="0" destOrd="0" presId="urn:microsoft.com/office/officeart/2005/8/layout/process4"/>
    <dgm:cxn modelId="{04B35582-BC48-4ED6-BD61-A7AFBC963163}" type="presParOf" srcId="{34AA337B-DB15-4EE8-AABF-B2AD7350177D}" destId="{8116661F-5A05-4D12-B7D8-14002B8BA545}" srcOrd="1" destOrd="0" presId="urn:microsoft.com/office/officeart/2005/8/layout/process4"/>
    <dgm:cxn modelId="{B4896AC7-29BD-4D77-84CC-0B7CEE24935B}" type="presParOf" srcId="{34AA337B-DB15-4EE8-AABF-B2AD7350177D}" destId="{618CFEE6-DFAE-47C6-845A-7FE2F1C9F7DC}" srcOrd="2" destOrd="0" presId="urn:microsoft.com/office/officeart/2005/8/layout/process4"/>
    <dgm:cxn modelId="{26557D6C-9B02-4830-BF30-EEDB2BD8954E}" type="presParOf" srcId="{618CFEE6-DFAE-47C6-845A-7FE2F1C9F7DC}" destId="{EE07F407-442E-4B46-AD1E-5253E28EEA0B}" srcOrd="0" destOrd="0" presId="urn:microsoft.com/office/officeart/2005/8/layout/process4"/>
    <dgm:cxn modelId="{6B0AF138-1426-4670-AF74-3A5EAB148D64}" type="presParOf" srcId="{618CFEE6-DFAE-47C6-845A-7FE2F1C9F7DC}" destId="{16BCAB27-8955-4A77-93FD-30C8E25C8FE5}" srcOrd="1" destOrd="0" presId="urn:microsoft.com/office/officeart/2005/8/layout/process4"/>
    <dgm:cxn modelId="{F836AA24-E54D-4F10-AE24-9C159A203DB8}" type="presParOf" srcId="{618CFEE6-DFAE-47C6-845A-7FE2F1C9F7DC}" destId="{CFA57A7E-D22D-4851-A77E-E7681D968BEE}" srcOrd="2" destOrd="0" presId="urn:microsoft.com/office/officeart/2005/8/layout/process4"/>
    <dgm:cxn modelId="{0959CFF2-D8BA-46AB-9866-590BC9F8B7EE}" type="presParOf" srcId="{618CFEE6-DFAE-47C6-845A-7FE2F1C9F7DC}" destId="{6E94F649-C698-4F64-8767-57CBFC1E9CE7}" srcOrd="3" destOrd="0" presId="urn:microsoft.com/office/officeart/2005/8/layout/process4"/>
    <dgm:cxn modelId="{D59100EE-10D1-421E-83F3-E0A642F3639D}" type="presParOf" srcId="{618CFEE6-DFAE-47C6-845A-7FE2F1C9F7DC}" destId="{38DB30EC-7EE4-44E1-A6BA-B99B63F0092C}" srcOrd="4" destOrd="0" presId="urn:microsoft.com/office/officeart/2005/8/layout/process4"/>
    <dgm:cxn modelId="{621B64DA-ECB2-4524-A920-52707EAE8C7C}" type="presParOf" srcId="{618CFEE6-DFAE-47C6-845A-7FE2F1C9F7DC}" destId="{38C2927B-A49F-4F40-9BF0-030A6BC02380}" srcOrd="5" destOrd="0" presId="urn:microsoft.com/office/officeart/2005/8/layout/process4"/>
    <dgm:cxn modelId="{ED55F556-03BF-48C8-AA94-2AA2C0BAAA91}" type="presParOf" srcId="{618CFEE6-DFAE-47C6-845A-7FE2F1C9F7DC}" destId="{31648AA8-C81D-4873-BAE8-B053A93B3CFC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821F3-52AB-4802-8B8D-394BBFCA485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C29DA331-929B-489E-B0E9-2BB579BA5D13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288000"/>
        <a:lstStyle/>
        <a:p>
          <a:pPr rtl="0"/>
          <a:endParaRPr lang="en-US" sz="2400" b="0" baseline="0" dirty="0">
            <a:solidFill>
              <a:schemeClr val="bg1"/>
            </a:solidFill>
            <a:latin typeface="Calibri" panose="020F0502020204030204" pitchFamily="34" charset="0"/>
          </a:endParaRPr>
        </a:p>
        <a:p>
          <a:pPr rtl="0"/>
          <a:r>
            <a:rPr lang="en-US" sz="2400" b="1" baseline="0">
              <a:solidFill>
                <a:schemeClr val="bg1"/>
              </a:solidFill>
              <a:latin typeface="Calibri" panose="020F0502020204030204" pitchFamily="34" charset="0"/>
            </a:rPr>
            <a:t>MOST SOCIAL OF THE STYLES</a:t>
          </a:r>
          <a:br>
            <a:rPr lang="en-US" sz="1800" b="0" baseline="0" dirty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900" b="0" baseline="0" dirty="0">
              <a:solidFill>
                <a:schemeClr val="bg1"/>
              </a:solidFill>
              <a:latin typeface="Calibri" panose="020F0502020204030204" pitchFamily="34" charset="0"/>
            </a:rPr>
            <a:t>Likes connecting and interacting with others so they gain energy from them. </a:t>
          </a:r>
          <a:br>
            <a:rPr lang="en-US" sz="1900" b="0" baseline="0" dirty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900" b="0" baseline="0" dirty="0">
              <a:solidFill>
                <a:schemeClr val="bg1"/>
              </a:solidFill>
              <a:latin typeface="Calibri" panose="020F0502020204030204" pitchFamily="34" charset="0"/>
            </a:rPr>
            <a:t>Relationship driven. Enjoys being the center of attention and loves teamwork.             Sees the positive side of life and others, therefore often comes across as happy and fun</a:t>
          </a:r>
          <a:endParaRPr lang="en-US" sz="1900" b="1" baseline="0" dirty="0">
            <a:solidFill>
              <a:schemeClr val="bg1"/>
            </a:solidFill>
            <a:latin typeface="Calibri" panose="020F0502020204030204" pitchFamily="34" charset="0"/>
          </a:endParaRPr>
        </a:p>
        <a:p>
          <a:pPr rtl="0"/>
          <a:r>
            <a:rPr lang="en-US" sz="2000" b="1" u="sng" baseline="0" dirty="0">
              <a:solidFill>
                <a:schemeClr val="bg1"/>
              </a:solidFill>
              <a:latin typeface="+mj-lt"/>
            </a:rPr>
            <a:t>Want to be Liked</a:t>
          </a:r>
          <a:endParaRPr lang="en-US" sz="2000" b="1" u="sng" baseline="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</a:endParaRPr>
        </a:p>
        <a:p>
          <a:pPr rtl="0"/>
          <a:br>
            <a:rPr lang="en-US" sz="12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rPr>
          </a:br>
          <a:endParaRPr lang="en-NZ" sz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</a:endParaRPr>
        </a:p>
      </dgm:t>
    </dgm:pt>
    <dgm:pt modelId="{BE6F2A7D-BD1B-4BFD-94D8-1C196C5AE0D6}" type="parTrans" cxnId="{C7BB8102-771B-48E2-B074-6B142DA28F94}">
      <dgm:prSet/>
      <dgm:spPr/>
      <dgm:t>
        <a:bodyPr/>
        <a:lstStyle/>
        <a:p>
          <a:endParaRPr lang="en-NZ"/>
        </a:p>
      </dgm:t>
    </dgm:pt>
    <dgm:pt modelId="{24B8ED2A-60D7-4971-A739-C3D0176A5307}" type="sibTrans" cxnId="{C7BB8102-771B-48E2-B074-6B142DA28F94}">
      <dgm:prSet/>
      <dgm:spPr/>
      <dgm:t>
        <a:bodyPr/>
        <a:lstStyle/>
        <a:p>
          <a:endParaRPr lang="en-NZ"/>
        </a:p>
      </dgm:t>
    </dgm:pt>
    <dgm:pt modelId="{D8AC3692-87E6-4B82-87DD-1B17E4C31D75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chemeClr val="bg1"/>
              </a:solidFill>
            </a:rPr>
            <a:t>Sociable</a:t>
          </a:r>
          <a:endParaRPr lang="en-NZ" sz="1400" b="1" dirty="0">
            <a:solidFill>
              <a:schemeClr val="bg1"/>
            </a:solidFill>
          </a:endParaRPr>
        </a:p>
      </dgm:t>
    </dgm:pt>
    <dgm:pt modelId="{448D5D1E-BE09-46F5-B31B-7A6E3263327E}" type="parTrans" cxnId="{5DEEF932-E346-4E2A-8511-EDC0053E2026}">
      <dgm:prSet/>
      <dgm:spPr/>
      <dgm:t>
        <a:bodyPr/>
        <a:lstStyle/>
        <a:p>
          <a:endParaRPr lang="en-NZ"/>
        </a:p>
      </dgm:t>
    </dgm:pt>
    <dgm:pt modelId="{80C72AD7-7937-440F-81B4-DFF41CDA5B0D}" type="sibTrans" cxnId="{5DEEF932-E346-4E2A-8511-EDC0053E2026}">
      <dgm:prSet/>
      <dgm:spPr/>
      <dgm:t>
        <a:bodyPr/>
        <a:lstStyle/>
        <a:p>
          <a:endParaRPr lang="en-NZ"/>
        </a:p>
      </dgm:t>
    </dgm:pt>
    <dgm:pt modelId="{6AD07568-9A88-4A84-8346-EB2A6BBDB4E6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chemeClr val="bg1"/>
              </a:solidFill>
            </a:rPr>
            <a:t>Open</a:t>
          </a:r>
          <a:endParaRPr lang="en-NZ" sz="1400" b="1" dirty="0">
            <a:solidFill>
              <a:schemeClr val="bg1"/>
            </a:solidFill>
          </a:endParaRPr>
        </a:p>
      </dgm:t>
    </dgm:pt>
    <dgm:pt modelId="{27F5E259-81DC-4300-B23E-E7A8316DD7EE}" type="parTrans" cxnId="{FCBFE851-FD9F-44A3-B8C7-1A6B22886A6E}">
      <dgm:prSet/>
      <dgm:spPr/>
      <dgm:t>
        <a:bodyPr/>
        <a:lstStyle/>
        <a:p>
          <a:endParaRPr lang="en-NZ"/>
        </a:p>
      </dgm:t>
    </dgm:pt>
    <dgm:pt modelId="{FD9B1713-5088-4EA9-9760-2BAAED948D08}" type="sibTrans" cxnId="{FCBFE851-FD9F-44A3-B8C7-1A6B22886A6E}">
      <dgm:prSet/>
      <dgm:spPr/>
      <dgm:t>
        <a:bodyPr/>
        <a:lstStyle/>
        <a:p>
          <a:endParaRPr lang="en-NZ"/>
        </a:p>
      </dgm:t>
    </dgm:pt>
    <dgm:pt modelId="{C1EB9E11-7CF2-4EB9-94DF-13AB67F42C39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chemeClr val="bg1"/>
              </a:solidFill>
            </a:rPr>
            <a:t>Energetic</a:t>
          </a:r>
          <a:endParaRPr lang="en-NZ" sz="1400" b="1" dirty="0">
            <a:solidFill>
              <a:schemeClr val="bg1"/>
            </a:solidFill>
          </a:endParaRPr>
        </a:p>
      </dgm:t>
    </dgm:pt>
    <dgm:pt modelId="{163F8027-F2CD-405D-AD7F-1607FAD6B5BA}" type="parTrans" cxnId="{9F5B342C-F5AA-4241-93F6-DED4B40B59A1}">
      <dgm:prSet/>
      <dgm:spPr/>
      <dgm:t>
        <a:bodyPr/>
        <a:lstStyle/>
        <a:p>
          <a:endParaRPr lang="en-NZ"/>
        </a:p>
      </dgm:t>
    </dgm:pt>
    <dgm:pt modelId="{FA0D9ED3-5827-436D-BAA1-CB63169D8A90}" type="sibTrans" cxnId="{9F5B342C-F5AA-4241-93F6-DED4B40B59A1}">
      <dgm:prSet/>
      <dgm:spPr/>
      <dgm:t>
        <a:bodyPr/>
        <a:lstStyle/>
        <a:p>
          <a:endParaRPr lang="en-NZ"/>
        </a:p>
      </dgm:t>
    </dgm:pt>
    <dgm:pt modelId="{F2E1016D-8B24-4AD4-A0A3-C024F6BFB5B0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1" i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DESCRIPTIVE TERMS: </a:t>
          </a:r>
          <a:r>
            <a:rPr lang="en-US" sz="1800" b="0" i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</a:t>
          </a:r>
          <a:r>
            <a:rPr lang="en-US" sz="1800" b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e</a:t>
          </a:r>
          <a:r>
            <a:rPr lang="en-US" sz="18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rformer, optimist, ideas generator, outgoing</a:t>
          </a:r>
        </a:p>
        <a:p>
          <a:pPr rtl="0"/>
          <a:r>
            <a:rPr lang="en-NZ" sz="1800" b="1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UNDER PRESSURE</a:t>
          </a:r>
          <a:r>
            <a:rPr lang="en-NZ" sz="18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: Disorganised, lack of focus, short attention span</a:t>
          </a:r>
        </a:p>
        <a:p>
          <a:pPr rtl="0"/>
          <a:r>
            <a:rPr lang="en-NZ" sz="1800" b="1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BIGGEST FEAR</a:t>
          </a:r>
          <a:r>
            <a:rPr lang="en-NZ" sz="18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:  Social rejection</a:t>
          </a:r>
        </a:p>
      </dgm:t>
    </dgm:pt>
    <dgm:pt modelId="{6ADBC830-CD60-4AE4-BB05-AA1E71B97D1E}" type="parTrans" cxnId="{558FF193-B42A-4BA4-8726-DF312D7A9006}">
      <dgm:prSet/>
      <dgm:spPr/>
      <dgm:t>
        <a:bodyPr/>
        <a:lstStyle/>
        <a:p>
          <a:endParaRPr lang="en-NZ"/>
        </a:p>
      </dgm:t>
    </dgm:pt>
    <dgm:pt modelId="{1AE7AE76-67C8-42AF-8972-30B869AD1059}" type="sibTrans" cxnId="{558FF193-B42A-4BA4-8726-DF312D7A9006}">
      <dgm:prSet/>
      <dgm:spPr/>
      <dgm:t>
        <a:bodyPr/>
        <a:lstStyle/>
        <a:p>
          <a:endParaRPr lang="en-NZ"/>
        </a:p>
      </dgm:t>
    </dgm:pt>
    <dgm:pt modelId="{764E4BE9-2197-49AD-B1BE-3944F33026DC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chemeClr val="bg1"/>
              </a:solidFill>
            </a:rPr>
            <a:t>Talkative</a:t>
          </a:r>
          <a:endParaRPr lang="en-NZ" sz="1400" b="1" dirty="0">
            <a:solidFill>
              <a:schemeClr val="bg1"/>
            </a:solidFill>
          </a:endParaRPr>
        </a:p>
      </dgm:t>
    </dgm:pt>
    <dgm:pt modelId="{6137486C-5362-4C37-8B3E-A766FF5D4866}" type="parTrans" cxnId="{A5751C48-2284-43D6-B293-31FECB1DE755}">
      <dgm:prSet/>
      <dgm:spPr/>
      <dgm:t>
        <a:bodyPr/>
        <a:lstStyle/>
        <a:p>
          <a:endParaRPr lang="en-NZ"/>
        </a:p>
      </dgm:t>
    </dgm:pt>
    <dgm:pt modelId="{41B0E68D-397B-4327-9C54-8BA36FA0D512}" type="sibTrans" cxnId="{A5751C48-2284-43D6-B293-31FECB1DE755}">
      <dgm:prSet/>
      <dgm:spPr/>
      <dgm:t>
        <a:bodyPr/>
        <a:lstStyle/>
        <a:p>
          <a:endParaRPr lang="en-NZ"/>
        </a:p>
      </dgm:t>
    </dgm:pt>
    <dgm:pt modelId="{476F86F0-C5FB-4C1D-9B60-0A2CE5F8BFF4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chemeClr val="bg1"/>
              </a:solidFill>
            </a:rPr>
            <a:t>Enthusiastic</a:t>
          </a:r>
          <a:endParaRPr lang="en-NZ" sz="1400" b="1" dirty="0">
            <a:solidFill>
              <a:schemeClr val="bg1"/>
            </a:solidFill>
          </a:endParaRPr>
        </a:p>
      </dgm:t>
    </dgm:pt>
    <dgm:pt modelId="{922F1637-E8BD-481D-B707-B88111B7DECA}" type="parTrans" cxnId="{34AEB7AE-EAB1-43B8-B9B2-F767A718A49A}">
      <dgm:prSet/>
      <dgm:spPr/>
      <dgm:t>
        <a:bodyPr/>
        <a:lstStyle/>
        <a:p>
          <a:endParaRPr lang="en-NZ"/>
        </a:p>
      </dgm:t>
    </dgm:pt>
    <dgm:pt modelId="{F4B1ACAD-ED87-4A77-A0FA-9A74BE6BB1A1}" type="sibTrans" cxnId="{34AEB7AE-EAB1-43B8-B9B2-F767A718A49A}">
      <dgm:prSet/>
      <dgm:spPr/>
      <dgm:t>
        <a:bodyPr/>
        <a:lstStyle/>
        <a:p>
          <a:endParaRPr lang="en-NZ"/>
        </a:p>
      </dgm:t>
    </dgm:pt>
    <dgm:pt modelId="{8C4216E1-7668-49E2-B71A-36E61A5E00D0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chemeClr val="bg1"/>
              </a:solidFill>
            </a:rPr>
            <a:t>Influential &amp; Persuasive</a:t>
          </a:r>
          <a:endParaRPr lang="en-NZ" sz="1400" b="1" dirty="0">
            <a:solidFill>
              <a:schemeClr val="bg1"/>
            </a:solidFill>
          </a:endParaRPr>
        </a:p>
      </dgm:t>
    </dgm:pt>
    <dgm:pt modelId="{55789092-DE78-4B32-A5CE-B2884CA95321}" type="parTrans" cxnId="{859A9172-0DE8-4D4D-959F-63438347BF17}">
      <dgm:prSet/>
      <dgm:spPr/>
      <dgm:t>
        <a:bodyPr/>
        <a:lstStyle/>
        <a:p>
          <a:endParaRPr lang="en-NZ"/>
        </a:p>
      </dgm:t>
    </dgm:pt>
    <dgm:pt modelId="{53B3F53F-6C25-4063-85D8-59D30D962425}" type="sibTrans" cxnId="{859A9172-0DE8-4D4D-959F-63438347BF17}">
      <dgm:prSet/>
      <dgm:spPr/>
      <dgm:t>
        <a:bodyPr/>
        <a:lstStyle/>
        <a:p>
          <a:endParaRPr lang="en-NZ"/>
        </a:p>
      </dgm:t>
    </dgm:pt>
    <dgm:pt modelId="{3D2F3C5B-7E8F-49A5-9F37-E1F99CBB6D0C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400" b="1" baseline="0" dirty="0">
              <a:solidFill>
                <a:schemeClr val="bg1"/>
              </a:solidFill>
            </a:rPr>
            <a:t>Inspiring</a:t>
          </a:r>
          <a:endParaRPr lang="en-NZ" sz="1400" b="1" dirty="0">
            <a:solidFill>
              <a:schemeClr val="bg1"/>
            </a:solidFill>
          </a:endParaRPr>
        </a:p>
      </dgm:t>
    </dgm:pt>
    <dgm:pt modelId="{A5591D22-56F1-46B0-B992-4B186E4B5B8D}" type="parTrans" cxnId="{BF0B241F-2CF3-4AB3-B51E-27E86788DCD3}">
      <dgm:prSet/>
      <dgm:spPr/>
      <dgm:t>
        <a:bodyPr/>
        <a:lstStyle/>
        <a:p>
          <a:endParaRPr lang="en-NZ"/>
        </a:p>
      </dgm:t>
    </dgm:pt>
    <dgm:pt modelId="{907EA027-4321-45CA-9C72-995B4F370FD2}" type="sibTrans" cxnId="{BF0B241F-2CF3-4AB3-B51E-27E86788DCD3}">
      <dgm:prSet/>
      <dgm:spPr/>
      <dgm:t>
        <a:bodyPr/>
        <a:lstStyle/>
        <a:p>
          <a:endParaRPr lang="en-NZ"/>
        </a:p>
      </dgm:t>
    </dgm:pt>
    <dgm:pt modelId="{C7C5F96E-E26C-4B84-B494-A7193081A2B7}" type="pres">
      <dgm:prSet presAssocID="{5D4821F3-52AB-4802-8B8D-394BBFCA4859}" presName="Name0" presStyleCnt="0">
        <dgm:presLayoutVars>
          <dgm:dir/>
          <dgm:animLvl val="lvl"/>
          <dgm:resizeHandles val="exact"/>
        </dgm:presLayoutVars>
      </dgm:prSet>
      <dgm:spPr/>
    </dgm:pt>
    <dgm:pt modelId="{5F81CDB1-5901-4CA0-A6FC-9292949DB09E}" type="pres">
      <dgm:prSet presAssocID="{F2E1016D-8B24-4AD4-A0A3-C024F6BFB5B0}" presName="boxAndChildren" presStyleCnt="0"/>
      <dgm:spPr/>
    </dgm:pt>
    <dgm:pt modelId="{3E5D8FC5-D144-4AF9-B17C-8C227EF76908}" type="pres">
      <dgm:prSet presAssocID="{F2E1016D-8B24-4AD4-A0A3-C024F6BFB5B0}" presName="parentTextBox" presStyleLbl="node1" presStyleIdx="0" presStyleCnt="2" custScaleY="48215" custLinFactNeighborX="1570" custLinFactNeighborY="633"/>
      <dgm:spPr/>
    </dgm:pt>
    <dgm:pt modelId="{D1297EA4-EA14-42D9-9996-78B6E54AB206}" type="pres">
      <dgm:prSet presAssocID="{24B8ED2A-60D7-4971-A739-C3D0176A5307}" presName="sp" presStyleCnt="0"/>
      <dgm:spPr/>
    </dgm:pt>
    <dgm:pt modelId="{34AA337B-DB15-4EE8-AABF-B2AD7350177D}" type="pres">
      <dgm:prSet presAssocID="{C29DA331-929B-489E-B0E9-2BB579BA5D13}" presName="arrowAndChildren" presStyleCnt="0"/>
      <dgm:spPr/>
    </dgm:pt>
    <dgm:pt modelId="{C9129211-6ED0-4AA8-B41C-8E0018C67216}" type="pres">
      <dgm:prSet presAssocID="{C29DA331-929B-489E-B0E9-2BB579BA5D13}" presName="parentTextArrow" presStyleLbl="node1" presStyleIdx="0" presStyleCnt="2"/>
      <dgm:spPr/>
    </dgm:pt>
    <dgm:pt modelId="{8116661F-5A05-4D12-B7D8-14002B8BA545}" type="pres">
      <dgm:prSet presAssocID="{C29DA331-929B-489E-B0E9-2BB579BA5D13}" presName="arrow" presStyleLbl="node1" presStyleIdx="1" presStyleCnt="2" custScaleX="99995" custScaleY="130034" custLinFactNeighborX="-390" custLinFactNeighborY="-24"/>
      <dgm:spPr/>
    </dgm:pt>
    <dgm:pt modelId="{618CFEE6-DFAE-47C6-845A-7FE2F1C9F7DC}" type="pres">
      <dgm:prSet presAssocID="{C29DA331-929B-489E-B0E9-2BB579BA5D13}" presName="descendantArrow" presStyleCnt="0"/>
      <dgm:spPr/>
    </dgm:pt>
    <dgm:pt modelId="{EE07F407-442E-4B46-AD1E-5253E28EEA0B}" type="pres">
      <dgm:prSet presAssocID="{D8AC3692-87E6-4B82-87DD-1B17E4C31D75}" presName="childTextArrow" presStyleLbl="fgAccFollowNode1" presStyleIdx="0" presStyleCnt="7" custScaleY="98250" custLinFactNeighborY="1500">
        <dgm:presLayoutVars>
          <dgm:bulletEnabled val="1"/>
        </dgm:presLayoutVars>
      </dgm:prSet>
      <dgm:spPr/>
    </dgm:pt>
    <dgm:pt modelId="{16BCAB27-8955-4A77-93FD-30C8E25C8FE5}" type="pres">
      <dgm:prSet presAssocID="{764E4BE9-2197-49AD-B1BE-3944F33026DC}" presName="childTextArrow" presStyleLbl="fgAccFollowNode1" presStyleIdx="1" presStyleCnt="7" custScaleY="98250" custLinFactNeighborY="1500">
        <dgm:presLayoutVars>
          <dgm:bulletEnabled val="1"/>
        </dgm:presLayoutVars>
      </dgm:prSet>
      <dgm:spPr/>
    </dgm:pt>
    <dgm:pt modelId="{CFA57A7E-D22D-4851-A77E-E7681D968BEE}" type="pres">
      <dgm:prSet presAssocID="{6AD07568-9A88-4A84-8346-EB2A6BBDB4E6}" presName="childTextArrow" presStyleLbl="fgAccFollowNode1" presStyleIdx="2" presStyleCnt="7" custScaleY="98250" custLinFactNeighborY="1500">
        <dgm:presLayoutVars>
          <dgm:bulletEnabled val="1"/>
        </dgm:presLayoutVars>
      </dgm:prSet>
      <dgm:spPr/>
    </dgm:pt>
    <dgm:pt modelId="{6E94F649-C698-4F64-8767-57CBFC1E9CE7}" type="pres">
      <dgm:prSet presAssocID="{476F86F0-C5FB-4C1D-9B60-0A2CE5F8BFF4}" presName="childTextArrow" presStyleLbl="fgAccFollowNode1" presStyleIdx="3" presStyleCnt="7" custScaleY="98250" custLinFactNeighborY="1500">
        <dgm:presLayoutVars>
          <dgm:bulletEnabled val="1"/>
        </dgm:presLayoutVars>
      </dgm:prSet>
      <dgm:spPr/>
    </dgm:pt>
    <dgm:pt modelId="{38DB30EC-7EE4-44E1-A6BA-B99B63F0092C}" type="pres">
      <dgm:prSet presAssocID="{C1EB9E11-7CF2-4EB9-94DF-13AB67F42C39}" presName="childTextArrow" presStyleLbl="fgAccFollowNode1" presStyleIdx="4" presStyleCnt="7" custScaleY="98250" custLinFactNeighborY="1500">
        <dgm:presLayoutVars>
          <dgm:bulletEnabled val="1"/>
        </dgm:presLayoutVars>
      </dgm:prSet>
      <dgm:spPr/>
    </dgm:pt>
    <dgm:pt modelId="{38C2927B-A49F-4F40-9BF0-030A6BC02380}" type="pres">
      <dgm:prSet presAssocID="{8C4216E1-7668-49E2-B71A-36E61A5E00D0}" presName="childTextArrow" presStyleLbl="fgAccFollowNode1" presStyleIdx="5" presStyleCnt="7" custScaleY="98250" custLinFactNeighborY="1500">
        <dgm:presLayoutVars>
          <dgm:bulletEnabled val="1"/>
        </dgm:presLayoutVars>
      </dgm:prSet>
      <dgm:spPr/>
    </dgm:pt>
    <dgm:pt modelId="{35A215BC-4D67-4DEF-B6A5-4FAB10BF58A5}" type="pres">
      <dgm:prSet presAssocID="{3D2F3C5B-7E8F-49A5-9F37-E1F99CBB6D0C}" presName="childTextArrow" presStyleLbl="fgAccFollowNode1" presStyleIdx="6" presStyleCnt="7" custScaleY="98250" custLinFactNeighborY="1500">
        <dgm:presLayoutVars>
          <dgm:bulletEnabled val="1"/>
        </dgm:presLayoutVars>
      </dgm:prSet>
      <dgm:spPr/>
    </dgm:pt>
  </dgm:ptLst>
  <dgm:cxnLst>
    <dgm:cxn modelId="{C7BB8102-771B-48E2-B074-6B142DA28F94}" srcId="{5D4821F3-52AB-4802-8B8D-394BBFCA4859}" destId="{C29DA331-929B-489E-B0E9-2BB579BA5D13}" srcOrd="0" destOrd="0" parTransId="{BE6F2A7D-BD1B-4BFD-94D8-1C196C5AE0D6}" sibTransId="{24B8ED2A-60D7-4971-A739-C3D0176A5307}"/>
    <dgm:cxn modelId="{2B1E8B11-A7C1-4036-BFEE-BEC49F51F2CE}" type="presOf" srcId="{3D2F3C5B-7E8F-49A5-9F37-E1F99CBB6D0C}" destId="{35A215BC-4D67-4DEF-B6A5-4FAB10BF58A5}" srcOrd="0" destOrd="0" presId="urn:microsoft.com/office/officeart/2005/8/layout/process4"/>
    <dgm:cxn modelId="{BF0B241F-2CF3-4AB3-B51E-27E86788DCD3}" srcId="{C29DA331-929B-489E-B0E9-2BB579BA5D13}" destId="{3D2F3C5B-7E8F-49A5-9F37-E1F99CBB6D0C}" srcOrd="6" destOrd="0" parTransId="{A5591D22-56F1-46B0-B992-4B186E4B5B8D}" sibTransId="{907EA027-4321-45CA-9C72-995B4F370FD2}"/>
    <dgm:cxn modelId="{3B215525-94E3-4A80-99C2-04AADAEEF044}" type="presOf" srcId="{D8AC3692-87E6-4B82-87DD-1B17E4C31D75}" destId="{EE07F407-442E-4B46-AD1E-5253E28EEA0B}" srcOrd="0" destOrd="0" presId="urn:microsoft.com/office/officeart/2005/8/layout/process4"/>
    <dgm:cxn modelId="{9F5B342C-F5AA-4241-93F6-DED4B40B59A1}" srcId="{C29DA331-929B-489E-B0E9-2BB579BA5D13}" destId="{C1EB9E11-7CF2-4EB9-94DF-13AB67F42C39}" srcOrd="4" destOrd="0" parTransId="{163F8027-F2CD-405D-AD7F-1607FAD6B5BA}" sibTransId="{FA0D9ED3-5827-436D-BAA1-CB63169D8A90}"/>
    <dgm:cxn modelId="{5DEEF932-E346-4E2A-8511-EDC0053E2026}" srcId="{C29DA331-929B-489E-B0E9-2BB579BA5D13}" destId="{D8AC3692-87E6-4B82-87DD-1B17E4C31D75}" srcOrd="0" destOrd="0" parTransId="{448D5D1E-BE09-46F5-B31B-7A6E3263327E}" sibTransId="{80C72AD7-7937-440F-81B4-DFF41CDA5B0D}"/>
    <dgm:cxn modelId="{A740BB63-1A74-40A4-BD80-707632A379BA}" type="presOf" srcId="{5D4821F3-52AB-4802-8B8D-394BBFCA4859}" destId="{C7C5F96E-E26C-4B84-B494-A7193081A2B7}" srcOrd="0" destOrd="0" presId="urn:microsoft.com/office/officeart/2005/8/layout/process4"/>
    <dgm:cxn modelId="{9F4AC346-29F1-43AE-B3F1-DF10E04BDE2F}" type="presOf" srcId="{C29DA331-929B-489E-B0E9-2BB579BA5D13}" destId="{C9129211-6ED0-4AA8-B41C-8E0018C67216}" srcOrd="0" destOrd="0" presId="urn:microsoft.com/office/officeart/2005/8/layout/process4"/>
    <dgm:cxn modelId="{A5751C48-2284-43D6-B293-31FECB1DE755}" srcId="{C29DA331-929B-489E-B0E9-2BB579BA5D13}" destId="{764E4BE9-2197-49AD-B1BE-3944F33026DC}" srcOrd="1" destOrd="0" parTransId="{6137486C-5362-4C37-8B3E-A766FF5D4866}" sibTransId="{41B0E68D-397B-4327-9C54-8BA36FA0D512}"/>
    <dgm:cxn modelId="{E035DD6B-2957-49DF-8807-F16ACD969759}" type="presOf" srcId="{F2E1016D-8B24-4AD4-A0A3-C024F6BFB5B0}" destId="{3E5D8FC5-D144-4AF9-B17C-8C227EF76908}" srcOrd="0" destOrd="0" presId="urn:microsoft.com/office/officeart/2005/8/layout/process4"/>
    <dgm:cxn modelId="{1405634E-36B9-421A-A940-9ED81C1A4E39}" type="presOf" srcId="{476F86F0-C5FB-4C1D-9B60-0A2CE5F8BFF4}" destId="{6E94F649-C698-4F64-8767-57CBFC1E9CE7}" srcOrd="0" destOrd="0" presId="urn:microsoft.com/office/officeart/2005/8/layout/process4"/>
    <dgm:cxn modelId="{FCBFE851-FD9F-44A3-B8C7-1A6B22886A6E}" srcId="{C29DA331-929B-489E-B0E9-2BB579BA5D13}" destId="{6AD07568-9A88-4A84-8346-EB2A6BBDB4E6}" srcOrd="2" destOrd="0" parTransId="{27F5E259-81DC-4300-B23E-E7A8316DD7EE}" sibTransId="{FD9B1713-5088-4EA9-9760-2BAAED948D08}"/>
    <dgm:cxn modelId="{859A9172-0DE8-4D4D-959F-63438347BF17}" srcId="{C29DA331-929B-489E-B0E9-2BB579BA5D13}" destId="{8C4216E1-7668-49E2-B71A-36E61A5E00D0}" srcOrd="5" destOrd="0" parTransId="{55789092-DE78-4B32-A5CE-B2884CA95321}" sibTransId="{53B3F53F-6C25-4063-85D8-59D30D962425}"/>
    <dgm:cxn modelId="{558FF193-B42A-4BA4-8726-DF312D7A9006}" srcId="{5D4821F3-52AB-4802-8B8D-394BBFCA4859}" destId="{F2E1016D-8B24-4AD4-A0A3-C024F6BFB5B0}" srcOrd="1" destOrd="0" parTransId="{6ADBC830-CD60-4AE4-BB05-AA1E71B97D1E}" sibTransId="{1AE7AE76-67C8-42AF-8972-30B869AD1059}"/>
    <dgm:cxn modelId="{5FA49FAE-641C-4773-B15C-9D7FC57BB1DB}" type="presOf" srcId="{6AD07568-9A88-4A84-8346-EB2A6BBDB4E6}" destId="{CFA57A7E-D22D-4851-A77E-E7681D968BEE}" srcOrd="0" destOrd="0" presId="urn:microsoft.com/office/officeart/2005/8/layout/process4"/>
    <dgm:cxn modelId="{34AEB7AE-EAB1-43B8-B9B2-F767A718A49A}" srcId="{C29DA331-929B-489E-B0E9-2BB579BA5D13}" destId="{476F86F0-C5FB-4C1D-9B60-0A2CE5F8BFF4}" srcOrd="3" destOrd="0" parTransId="{922F1637-E8BD-481D-B707-B88111B7DECA}" sibTransId="{F4B1ACAD-ED87-4A77-A0FA-9A74BE6BB1A1}"/>
    <dgm:cxn modelId="{145828C0-1207-4636-AFF0-A29AEC02A2B1}" type="presOf" srcId="{8C4216E1-7668-49E2-B71A-36E61A5E00D0}" destId="{38C2927B-A49F-4F40-9BF0-030A6BC02380}" srcOrd="0" destOrd="0" presId="urn:microsoft.com/office/officeart/2005/8/layout/process4"/>
    <dgm:cxn modelId="{98BBF2D5-0F11-4F91-B76D-BB85F0FBA395}" type="presOf" srcId="{764E4BE9-2197-49AD-B1BE-3944F33026DC}" destId="{16BCAB27-8955-4A77-93FD-30C8E25C8FE5}" srcOrd="0" destOrd="0" presId="urn:microsoft.com/office/officeart/2005/8/layout/process4"/>
    <dgm:cxn modelId="{988BFDDF-C474-4CE7-89D9-9E858F290782}" type="presOf" srcId="{C1EB9E11-7CF2-4EB9-94DF-13AB67F42C39}" destId="{38DB30EC-7EE4-44E1-A6BA-B99B63F0092C}" srcOrd="0" destOrd="0" presId="urn:microsoft.com/office/officeart/2005/8/layout/process4"/>
    <dgm:cxn modelId="{C050E4EE-78DB-4300-8A3A-C731305DE202}" type="presOf" srcId="{C29DA331-929B-489E-B0E9-2BB579BA5D13}" destId="{8116661F-5A05-4D12-B7D8-14002B8BA545}" srcOrd="1" destOrd="0" presId="urn:microsoft.com/office/officeart/2005/8/layout/process4"/>
    <dgm:cxn modelId="{AF47491B-401D-4712-9B91-DD0178884D05}" type="presParOf" srcId="{C7C5F96E-E26C-4B84-B494-A7193081A2B7}" destId="{5F81CDB1-5901-4CA0-A6FC-9292949DB09E}" srcOrd="0" destOrd="0" presId="urn:microsoft.com/office/officeart/2005/8/layout/process4"/>
    <dgm:cxn modelId="{5158BD6F-B8B3-4A0C-86E8-E1FBA103745B}" type="presParOf" srcId="{5F81CDB1-5901-4CA0-A6FC-9292949DB09E}" destId="{3E5D8FC5-D144-4AF9-B17C-8C227EF76908}" srcOrd="0" destOrd="0" presId="urn:microsoft.com/office/officeart/2005/8/layout/process4"/>
    <dgm:cxn modelId="{15330CB0-6070-4319-AFF2-377017B8B7EC}" type="presParOf" srcId="{C7C5F96E-E26C-4B84-B494-A7193081A2B7}" destId="{D1297EA4-EA14-42D9-9996-78B6E54AB206}" srcOrd="1" destOrd="0" presId="urn:microsoft.com/office/officeart/2005/8/layout/process4"/>
    <dgm:cxn modelId="{26A4FDED-DED8-4A57-A3FD-3A3E3720F25B}" type="presParOf" srcId="{C7C5F96E-E26C-4B84-B494-A7193081A2B7}" destId="{34AA337B-DB15-4EE8-AABF-B2AD7350177D}" srcOrd="2" destOrd="0" presId="urn:microsoft.com/office/officeart/2005/8/layout/process4"/>
    <dgm:cxn modelId="{421C81ED-C65D-442B-8A9F-F326DA5282AB}" type="presParOf" srcId="{34AA337B-DB15-4EE8-AABF-B2AD7350177D}" destId="{C9129211-6ED0-4AA8-B41C-8E0018C67216}" srcOrd="0" destOrd="0" presId="urn:microsoft.com/office/officeart/2005/8/layout/process4"/>
    <dgm:cxn modelId="{1C627A7A-EBBE-4E77-A3D9-3C341ECAACD7}" type="presParOf" srcId="{34AA337B-DB15-4EE8-AABF-B2AD7350177D}" destId="{8116661F-5A05-4D12-B7D8-14002B8BA545}" srcOrd="1" destOrd="0" presId="urn:microsoft.com/office/officeart/2005/8/layout/process4"/>
    <dgm:cxn modelId="{B7E727D1-1C08-4656-BB58-B77274F47EB2}" type="presParOf" srcId="{34AA337B-DB15-4EE8-AABF-B2AD7350177D}" destId="{618CFEE6-DFAE-47C6-845A-7FE2F1C9F7DC}" srcOrd="2" destOrd="0" presId="urn:microsoft.com/office/officeart/2005/8/layout/process4"/>
    <dgm:cxn modelId="{4C0451C3-E7DA-4EFF-8A10-4CF77E09EB1A}" type="presParOf" srcId="{618CFEE6-DFAE-47C6-845A-7FE2F1C9F7DC}" destId="{EE07F407-442E-4B46-AD1E-5253E28EEA0B}" srcOrd="0" destOrd="0" presId="urn:microsoft.com/office/officeart/2005/8/layout/process4"/>
    <dgm:cxn modelId="{33CF5DB1-B8A1-4F8A-B422-15852421DD65}" type="presParOf" srcId="{618CFEE6-DFAE-47C6-845A-7FE2F1C9F7DC}" destId="{16BCAB27-8955-4A77-93FD-30C8E25C8FE5}" srcOrd="1" destOrd="0" presId="urn:microsoft.com/office/officeart/2005/8/layout/process4"/>
    <dgm:cxn modelId="{181DFFCB-2EE4-48EE-82F9-39CDBA840F7D}" type="presParOf" srcId="{618CFEE6-DFAE-47C6-845A-7FE2F1C9F7DC}" destId="{CFA57A7E-D22D-4851-A77E-E7681D968BEE}" srcOrd="2" destOrd="0" presId="urn:microsoft.com/office/officeart/2005/8/layout/process4"/>
    <dgm:cxn modelId="{C906B6D4-EF46-4578-A051-E746618C1A6E}" type="presParOf" srcId="{618CFEE6-DFAE-47C6-845A-7FE2F1C9F7DC}" destId="{6E94F649-C698-4F64-8767-57CBFC1E9CE7}" srcOrd="3" destOrd="0" presId="urn:microsoft.com/office/officeart/2005/8/layout/process4"/>
    <dgm:cxn modelId="{2DD18296-80EF-4BB8-8EF7-2BC13D097209}" type="presParOf" srcId="{618CFEE6-DFAE-47C6-845A-7FE2F1C9F7DC}" destId="{38DB30EC-7EE4-44E1-A6BA-B99B63F0092C}" srcOrd="4" destOrd="0" presId="urn:microsoft.com/office/officeart/2005/8/layout/process4"/>
    <dgm:cxn modelId="{3AAC5123-BFA5-4874-96B0-EF6CB3B02DEB}" type="presParOf" srcId="{618CFEE6-DFAE-47C6-845A-7FE2F1C9F7DC}" destId="{38C2927B-A49F-4F40-9BF0-030A6BC02380}" srcOrd="5" destOrd="0" presId="urn:microsoft.com/office/officeart/2005/8/layout/process4"/>
    <dgm:cxn modelId="{509FCD0D-4A90-4222-9573-C3907F29DCD8}" type="presParOf" srcId="{618CFEE6-DFAE-47C6-845A-7FE2F1C9F7DC}" destId="{35A215BC-4D67-4DEF-B6A5-4FAB10BF58A5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821F3-52AB-4802-8B8D-394BBFCA485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C29DA331-929B-489E-B0E9-2BB579BA5D13}">
      <dgm:prSet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28800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b="1" baseline="0" dirty="0">
              <a:solidFill>
                <a:schemeClr val="bg1"/>
              </a:solidFill>
              <a:latin typeface="Calibri" panose="020F0502020204030204" pitchFamily="34" charset="0"/>
            </a:rPr>
            <a:t>MOST OUTWARDLY CALM OF THE STYLES</a:t>
          </a:r>
          <a:br>
            <a:rPr lang="en-US" sz="1800" b="1" baseline="0" dirty="0">
              <a:latin typeface="Calibri" panose="020F0502020204030204" pitchFamily="34" charset="0"/>
            </a:rPr>
          </a:br>
          <a:r>
            <a:rPr lang="en-US" sz="1800" b="0" baseline="0" dirty="0">
              <a:latin typeface="Calibri" panose="020F0502020204030204" pitchFamily="34" charset="0"/>
            </a:rPr>
            <a:t>Likes a steady/safe environment so tends to not like change or surprises. </a:t>
          </a:r>
          <a:br>
            <a:rPr lang="en-US" sz="1800" b="0" baseline="0" dirty="0">
              <a:latin typeface="Calibri" panose="020F0502020204030204" pitchFamily="34" charset="0"/>
            </a:rPr>
          </a:br>
          <a:r>
            <a:rPr lang="en-US" sz="1800" b="0" baseline="0" dirty="0">
              <a:latin typeface="Calibri" panose="020F0502020204030204" pitchFamily="34" charset="0"/>
            </a:rPr>
            <a:t>Fairness and justice are important. Often agreeable on the surface. </a:t>
          </a:r>
          <a:r>
            <a:rPr lang="en-US" sz="1800" b="0" baseline="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b="0" baseline="0" dirty="0">
              <a:solidFill>
                <a:schemeClr val="tx1"/>
              </a:solidFill>
              <a:latin typeface="Calibri" panose="020F0502020204030204" pitchFamily="34" charset="0"/>
            </a:rPr>
            <a:t>A very reliable person that will always understand and often take on other’s responsibilities.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1800" b="1" u="sng" baseline="0" dirty="0">
              <a:solidFill>
                <a:schemeClr val="bg1"/>
              </a:solidFill>
              <a:latin typeface="+mj-lt"/>
            </a:rPr>
            <a:t>Wants to be Comfortable</a:t>
          </a:r>
          <a:br>
            <a:rPr lang="en-US" sz="1200" baseline="0" dirty="0">
              <a:latin typeface="Calibri" panose="020F0502020204030204" pitchFamily="34" charset="0"/>
            </a:rPr>
          </a:br>
          <a:endParaRPr lang="en-NZ" sz="1200" dirty="0">
            <a:latin typeface="Calibri" panose="020F0502020204030204" pitchFamily="34" charset="0"/>
          </a:endParaRPr>
        </a:p>
      </dgm:t>
    </dgm:pt>
    <dgm:pt modelId="{BE6F2A7D-BD1B-4BFD-94D8-1C196C5AE0D6}" type="parTrans" cxnId="{C7BB8102-771B-48E2-B074-6B142DA28F94}">
      <dgm:prSet/>
      <dgm:spPr/>
      <dgm:t>
        <a:bodyPr/>
        <a:lstStyle/>
        <a:p>
          <a:endParaRPr lang="en-NZ"/>
        </a:p>
      </dgm:t>
    </dgm:pt>
    <dgm:pt modelId="{24B8ED2A-60D7-4971-A739-C3D0176A5307}" type="sibTrans" cxnId="{C7BB8102-771B-48E2-B074-6B142DA28F94}">
      <dgm:prSet/>
      <dgm:spPr/>
      <dgm:t>
        <a:bodyPr/>
        <a:lstStyle/>
        <a:p>
          <a:endParaRPr lang="en-NZ"/>
        </a:p>
      </dgm:t>
    </dgm:pt>
    <dgm:pt modelId="{D8AC3692-87E6-4B82-87DD-1B17E4C31D75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Calm</a:t>
          </a:r>
          <a:endParaRPr lang="en-NZ" sz="1600" b="1" dirty="0">
            <a:solidFill>
              <a:schemeClr val="tx1"/>
            </a:solidFill>
          </a:endParaRPr>
        </a:p>
      </dgm:t>
    </dgm:pt>
    <dgm:pt modelId="{448D5D1E-BE09-46F5-B31B-7A6E3263327E}" type="parTrans" cxnId="{5DEEF932-E346-4E2A-8511-EDC0053E2026}">
      <dgm:prSet/>
      <dgm:spPr/>
      <dgm:t>
        <a:bodyPr/>
        <a:lstStyle/>
        <a:p>
          <a:endParaRPr lang="en-NZ"/>
        </a:p>
      </dgm:t>
    </dgm:pt>
    <dgm:pt modelId="{80C72AD7-7937-440F-81B4-DFF41CDA5B0D}" type="sibTrans" cxnId="{5DEEF932-E346-4E2A-8511-EDC0053E2026}">
      <dgm:prSet/>
      <dgm:spPr/>
      <dgm:t>
        <a:bodyPr/>
        <a:lstStyle/>
        <a:p>
          <a:endParaRPr lang="en-NZ"/>
        </a:p>
      </dgm:t>
    </dgm:pt>
    <dgm:pt modelId="{6AD07568-9A88-4A84-8346-EB2A6BBDB4E6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Thoughtful &amp; caring</a:t>
          </a:r>
          <a:endParaRPr lang="en-NZ" sz="1600" b="1" dirty="0">
            <a:solidFill>
              <a:schemeClr val="tx1"/>
            </a:solidFill>
          </a:endParaRPr>
        </a:p>
      </dgm:t>
    </dgm:pt>
    <dgm:pt modelId="{27F5E259-81DC-4300-B23E-E7A8316DD7EE}" type="parTrans" cxnId="{FCBFE851-FD9F-44A3-B8C7-1A6B22886A6E}">
      <dgm:prSet/>
      <dgm:spPr/>
      <dgm:t>
        <a:bodyPr/>
        <a:lstStyle/>
        <a:p>
          <a:endParaRPr lang="en-NZ"/>
        </a:p>
      </dgm:t>
    </dgm:pt>
    <dgm:pt modelId="{FD9B1713-5088-4EA9-9760-2BAAED948D08}" type="sibTrans" cxnId="{FCBFE851-FD9F-44A3-B8C7-1A6B22886A6E}">
      <dgm:prSet/>
      <dgm:spPr/>
      <dgm:t>
        <a:bodyPr/>
        <a:lstStyle/>
        <a:p>
          <a:endParaRPr lang="en-NZ"/>
        </a:p>
      </dgm:t>
    </dgm:pt>
    <dgm:pt modelId="{C1EB9E11-7CF2-4EB9-94DF-13AB67F42C39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Good Listener</a:t>
          </a:r>
          <a:endParaRPr lang="en-NZ" sz="1600" b="1" dirty="0">
            <a:solidFill>
              <a:schemeClr val="tx1"/>
            </a:solidFill>
          </a:endParaRPr>
        </a:p>
      </dgm:t>
    </dgm:pt>
    <dgm:pt modelId="{163F8027-F2CD-405D-AD7F-1607FAD6B5BA}" type="parTrans" cxnId="{9F5B342C-F5AA-4241-93F6-DED4B40B59A1}">
      <dgm:prSet/>
      <dgm:spPr/>
      <dgm:t>
        <a:bodyPr/>
        <a:lstStyle/>
        <a:p>
          <a:endParaRPr lang="en-NZ"/>
        </a:p>
      </dgm:t>
    </dgm:pt>
    <dgm:pt modelId="{FA0D9ED3-5827-436D-BAA1-CB63169D8A90}" type="sibTrans" cxnId="{9F5B342C-F5AA-4241-93F6-DED4B40B59A1}">
      <dgm:prSet/>
      <dgm:spPr/>
      <dgm:t>
        <a:bodyPr/>
        <a:lstStyle/>
        <a:p>
          <a:endParaRPr lang="en-NZ"/>
        </a:p>
      </dgm:t>
    </dgm:pt>
    <dgm:pt modelId="{F2E1016D-8B24-4AD4-A0A3-C024F6BFB5B0}">
      <dgm:prSet custT="1"/>
      <dgm:spPr>
        <a:solidFill>
          <a:srgbClr val="00B050"/>
        </a:solidFill>
      </dgm:spPr>
      <dgm:t>
        <a:bodyPr tIns="468000"/>
        <a:lstStyle/>
        <a:p>
          <a:pPr rtl="0">
            <a:lnSpc>
              <a:spcPts val="1900"/>
            </a:lnSpc>
            <a:spcAft>
              <a:spcPts val="0"/>
            </a:spcAft>
          </a:pPr>
          <a:r>
            <a:rPr lang="en-US" sz="1800" b="1" i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DESCRIPTIVE TERM</a:t>
          </a:r>
          <a:r>
            <a:rPr lang="en-US" sz="1800" b="1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S:  </a:t>
          </a:r>
          <a:r>
            <a:rPr lang="en-US" sz="1800" b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Compassionate, modest, sensitive, </a:t>
          </a:r>
          <a:r>
            <a:rPr lang="en-US" sz="18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family oriented, happy to follow, helpful, balancing force, </a:t>
          </a:r>
          <a:r>
            <a:rPr lang="en-US" sz="1800" b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stable, systematic, thoughtful</a:t>
          </a:r>
        </a:p>
        <a:p>
          <a:pPr rtl="0">
            <a:lnSpc>
              <a:spcPts val="1900"/>
            </a:lnSpc>
            <a:spcAft>
              <a:spcPts val="0"/>
            </a:spcAft>
          </a:pPr>
          <a:r>
            <a:rPr lang="en-NZ" sz="1800" b="1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UNDER PRESSURE: </a:t>
          </a:r>
          <a:r>
            <a:rPr lang="en-NZ" sz="18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People pleaser, rescuer, indecisive</a:t>
          </a:r>
        </a:p>
        <a:p>
          <a:pPr rtl="0">
            <a:lnSpc>
              <a:spcPts val="1900"/>
            </a:lnSpc>
            <a:spcAft>
              <a:spcPts val="0"/>
            </a:spcAft>
          </a:pPr>
          <a:r>
            <a:rPr lang="en-NZ" sz="1800" b="1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BIGGEST FEAR</a:t>
          </a:r>
          <a:r>
            <a:rPr lang="en-NZ" sz="18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: Loss of stability</a:t>
          </a:r>
        </a:p>
      </dgm:t>
    </dgm:pt>
    <dgm:pt modelId="{6ADBC830-CD60-4AE4-BB05-AA1E71B97D1E}" type="parTrans" cxnId="{558FF193-B42A-4BA4-8726-DF312D7A9006}">
      <dgm:prSet/>
      <dgm:spPr/>
      <dgm:t>
        <a:bodyPr/>
        <a:lstStyle/>
        <a:p>
          <a:endParaRPr lang="en-NZ"/>
        </a:p>
      </dgm:t>
    </dgm:pt>
    <dgm:pt modelId="{1AE7AE76-67C8-42AF-8972-30B869AD1059}" type="sibTrans" cxnId="{558FF193-B42A-4BA4-8726-DF312D7A9006}">
      <dgm:prSet/>
      <dgm:spPr/>
      <dgm:t>
        <a:bodyPr/>
        <a:lstStyle/>
        <a:p>
          <a:endParaRPr lang="en-NZ"/>
        </a:p>
      </dgm:t>
    </dgm:pt>
    <dgm:pt modelId="{764E4BE9-2197-49AD-B1BE-3944F33026DC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NZ" sz="1600" b="1" dirty="0">
              <a:solidFill>
                <a:schemeClr val="tx1"/>
              </a:solidFill>
            </a:rPr>
            <a:t>Loyal </a:t>
          </a:r>
        </a:p>
      </dgm:t>
    </dgm:pt>
    <dgm:pt modelId="{6137486C-5362-4C37-8B3E-A766FF5D4866}" type="parTrans" cxnId="{A5751C48-2284-43D6-B293-31FECB1DE755}">
      <dgm:prSet/>
      <dgm:spPr/>
      <dgm:t>
        <a:bodyPr/>
        <a:lstStyle/>
        <a:p>
          <a:endParaRPr lang="en-NZ"/>
        </a:p>
      </dgm:t>
    </dgm:pt>
    <dgm:pt modelId="{41B0E68D-397B-4327-9C54-8BA36FA0D512}" type="sibTrans" cxnId="{A5751C48-2284-43D6-B293-31FECB1DE755}">
      <dgm:prSet/>
      <dgm:spPr/>
      <dgm:t>
        <a:bodyPr/>
        <a:lstStyle/>
        <a:p>
          <a:endParaRPr lang="en-NZ"/>
        </a:p>
      </dgm:t>
    </dgm:pt>
    <dgm:pt modelId="{476F86F0-C5FB-4C1D-9B60-0A2CE5F8BFF4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Patient</a:t>
          </a:r>
          <a:endParaRPr lang="en-NZ" sz="1600" b="1" dirty="0">
            <a:solidFill>
              <a:schemeClr val="tx1"/>
            </a:solidFill>
          </a:endParaRPr>
        </a:p>
      </dgm:t>
    </dgm:pt>
    <dgm:pt modelId="{922F1637-E8BD-481D-B707-B88111B7DECA}" type="parTrans" cxnId="{34AEB7AE-EAB1-43B8-B9B2-F767A718A49A}">
      <dgm:prSet/>
      <dgm:spPr/>
      <dgm:t>
        <a:bodyPr/>
        <a:lstStyle/>
        <a:p>
          <a:endParaRPr lang="en-NZ"/>
        </a:p>
      </dgm:t>
    </dgm:pt>
    <dgm:pt modelId="{F4B1ACAD-ED87-4A77-A0FA-9A74BE6BB1A1}" type="sibTrans" cxnId="{34AEB7AE-EAB1-43B8-B9B2-F767A718A49A}">
      <dgm:prSet/>
      <dgm:spPr/>
      <dgm:t>
        <a:bodyPr/>
        <a:lstStyle/>
        <a:p>
          <a:endParaRPr lang="en-NZ"/>
        </a:p>
      </dgm:t>
    </dgm:pt>
    <dgm:pt modelId="{8C4216E1-7668-49E2-B71A-36E61A5E00D0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NZ" sz="1600" b="1" dirty="0">
              <a:solidFill>
                <a:schemeClr val="tx1"/>
              </a:solidFill>
            </a:rPr>
            <a:t>Reserved</a:t>
          </a:r>
        </a:p>
      </dgm:t>
    </dgm:pt>
    <dgm:pt modelId="{55789092-DE78-4B32-A5CE-B2884CA95321}" type="parTrans" cxnId="{859A9172-0DE8-4D4D-959F-63438347BF17}">
      <dgm:prSet/>
      <dgm:spPr/>
      <dgm:t>
        <a:bodyPr/>
        <a:lstStyle/>
        <a:p>
          <a:endParaRPr lang="en-NZ"/>
        </a:p>
      </dgm:t>
    </dgm:pt>
    <dgm:pt modelId="{53B3F53F-6C25-4063-85D8-59D30D962425}" type="sibTrans" cxnId="{859A9172-0DE8-4D4D-959F-63438347BF17}">
      <dgm:prSet/>
      <dgm:spPr/>
      <dgm:t>
        <a:bodyPr/>
        <a:lstStyle/>
        <a:p>
          <a:endParaRPr lang="en-NZ"/>
        </a:p>
      </dgm:t>
    </dgm:pt>
    <dgm:pt modelId="{3D2F3C5B-7E8F-49A5-9F37-E1F99CBB6D0C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chemeClr val="tx1"/>
              </a:solidFill>
            </a:rPr>
            <a:t>Trustworthy</a:t>
          </a:r>
          <a:endParaRPr lang="en-NZ" sz="1600" b="1" dirty="0">
            <a:solidFill>
              <a:schemeClr val="tx1"/>
            </a:solidFill>
          </a:endParaRPr>
        </a:p>
      </dgm:t>
    </dgm:pt>
    <dgm:pt modelId="{A5591D22-56F1-46B0-B992-4B186E4B5B8D}" type="parTrans" cxnId="{BF0B241F-2CF3-4AB3-B51E-27E86788DCD3}">
      <dgm:prSet/>
      <dgm:spPr/>
      <dgm:t>
        <a:bodyPr/>
        <a:lstStyle/>
        <a:p>
          <a:endParaRPr lang="en-NZ"/>
        </a:p>
      </dgm:t>
    </dgm:pt>
    <dgm:pt modelId="{907EA027-4321-45CA-9C72-995B4F370FD2}" type="sibTrans" cxnId="{BF0B241F-2CF3-4AB3-B51E-27E86788DCD3}">
      <dgm:prSet/>
      <dgm:spPr/>
      <dgm:t>
        <a:bodyPr/>
        <a:lstStyle/>
        <a:p>
          <a:endParaRPr lang="en-NZ"/>
        </a:p>
      </dgm:t>
    </dgm:pt>
    <dgm:pt modelId="{C7C5F96E-E26C-4B84-B494-A7193081A2B7}" type="pres">
      <dgm:prSet presAssocID="{5D4821F3-52AB-4802-8B8D-394BBFCA4859}" presName="Name0" presStyleCnt="0">
        <dgm:presLayoutVars>
          <dgm:dir/>
          <dgm:animLvl val="lvl"/>
          <dgm:resizeHandles val="exact"/>
        </dgm:presLayoutVars>
      </dgm:prSet>
      <dgm:spPr/>
    </dgm:pt>
    <dgm:pt modelId="{5F81CDB1-5901-4CA0-A6FC-9292949DB09E}" type="pres">
      <dgm:prSet presAssocID="{F2E1016D-8B24-4AD4-A0A3-C024F6BFB5B0}" presName="boxAndChildren" presStyleCnt="0"/>
      <dgm:spPr/>
    </dgm:pt>
    <dgm:pt modelId="{3E5D8FC5-D144-4AF9-B17C-8C227EF76908}" type="pres">
      <dgm:prSet presAssocID="{F2E1016D-8B24-4AD4-A0A3-C024F6BFB5B0}" presName="parentTextBox" presStyleLbl="node1" presStyleIdx="0" presStyleCnt="2" custScaleY="60273" custLinFactNeighborX="18" custLinFactNeighborY="2331"/>
      <dgm:spPr/>
    </dgm:pt>
    <dgm:pt modelId="{D1297EA4-EA14-42D9-9996-78B6E54AB206}" type="pres">
      <dgm:prSet presAssocID="{24B8ED2A-60D7-4971-A739-C3D0176A5307}" presName="sp" presStyleCnt="0"/>
      <dgm:spPr/>
    </dgm:pt>
    <dgm:pt modelId="{34AA337B-DB15-4EE8-AABF-B2AD7350177D}" type="pres">
      <dgm:prSet presAssocID="{C29DA331-929B-489E-B0E9-2BB579BA5D13}" presName="arrowAndChildren" presStyleCnt="0"/>
      <dgm:spPr/>
    </dgm:pt>
    <dgm:pt modelId="{C9129211-6ED0-4AA8-B41C-8E0018C67216}" type="pres">
      <dgm:prSet presAssocID="{C29DA331-929B-489E-B0E9-2BB579BA5D13}" presName="parentTextArrow" presStyleLbl="node1" presStyleIdx="0" presStyleCnt="2"/>
      <dgm:spPr/>
    </dgm:pt>
    <dgm:pt modelId="{8116661F-5A05-4D12-B7D8-14002B8BA545}" type="pres">
      <dgm:prSet presAssocID="{C29DA331-929B-489E-B0E9-2BB579BA5D13}" presName="arrow" presStyleLbl="node1" presStyleIdx="1" presStyleCnt="2" custScaleX="99504" custScaleY="133560" custLinFactNeighborX="1046" custLinFactNeighborY="-68"/>
      <dgm:spPr/>
    </dgm:pt>
    <dgm:pt modelId="{618CFEE6-DFAE-47C6-845A-7FE2F1C9F7DC}" type="pres">
      <dgm:prSet presAssocID="{C29DA331-929B-489E-B0E9-2BB579BA5D13}" presName="descendantArrow" presStyleCnt="0"/>
      <dgm:spPr/>
    </dgm:pt>
    <dgm:pt modelId="{EE07F407-442E-4B46-AD1E-5253E28EEA0B}" type="pres">
      <dgm:prSet presAssocID="{D8AC3692-87E6-4B82-87DD-1B17E4C31D75}" presName="childTextArrow" presStyleLbl="fgAccFollowNode1" presStyleIdx="0" presStyleCnt="7" custScaleY="94231" custLinFactNeighborX="5787" custLinFactNeighborY="10917">
        <dgm:presLayoutVars>
          <dgm:bulletEnabled val="1"/>
        </dgm:presLayoutVars>
      </dgm:prSet>
      <dgm:spPr/>
    </dgm:pt>
    <dgm:pt modelId="{16BCAB27-8955-4A77-93FD-30C8E25C8FE5}" type="pres">
      <dgm:prSet presAssocID="{764E4BE9-2197-49AD-B1BE-3944F33026DC}" presName="childTextArrow" presStyleLbl="fgAccFollowNode1" presStyleIdx="1" presStyleCnt="7" custScaleY="94231" custLinFactNeighborX="2800" custLinFactNeighborY="10917">
        <dgm:presLayoutVars>
          <dgm:bulletEnabled val="1"/>
        </dgm:presLayoutVars>
      </dgm:prSet>
      <dgm:spPr/>
    </dgm:pt>
    <dgm:pt modelId="{CFA57A7E-D22D-4851-A77E-E7681D968BEE}" type="pres">
      <dgm:prSet presAssocID="{6AD07568-9A88-4A84-8346-EB2A6BBDB4E6}" presName="childTextArrow" presStyleLbl="fgAccFollowNode1" presStyleIdx="2" presStyleCnt="7" custScaleY="94231" custLinFactNeighborX="3149" custLinFactNeighborY="10423">
        <dgm:presLayoutVars>
          <dgm:bulletEnabled val="1"/>
        </dgm:presLayoutVars>
      </dgm:prSet>
      <dgm:spPr/>
    </dgm:pt>
    <dgm:pt modelId="{6E94F649-C698-4F64-8767-57CBFC1E9CE7}" type="pres">
      <dgm:prSet presAssocID="{476F86F0-C5FB-4C1D-9B60-0A2CE5F8BFF4}" presName="childTextArrow" presStyleLbl="fgAccFollowNode1" presStyleIdx="3" presStyleCnt="7" custScaleY="94231" custLinFactNeighborX="3588" custLinFactNeighborY="10423">
        <dgm:presLayoutVars>
          <dgm:bulletEnabled val="1"/>
        </dgm:presLayoutVars>
      </dgm:prSet>
      <dgm:spPr/>
    </dgm:pt>
    <dgm:pt modelId="{38DB30EC-7EE4-44E1-A6BA-B99B63F0092C}" type="pres">
      <dgm:prSet presAssocID="{C1EB9E11-7CF2-4EB9-94DF-13AB67F42C39}" presName="childTextArrow" presStyleLbl="fgAccFollowNode1" presStyleIdx="4" presStyleCnt="7" custScaleY="94231" custLinFactNeighborX="2636" custLinFactNeighborY="9685">
        <dgm:presLayoutVars>
          <dgm:bulletEnabled val="1"/>
        </dgm:presLayoutVars>
      </dgm:prSet>
      <dgm:spPr/>
    </dgm:pt>
    <dgm:pt modelId="{38C2927B-A49F-4F40-9BF0-030A6BC02380}" type="pres">
      <dgm:prSet presAssocID="{8C4216E1-7668-49E2-B71A-36E61A5E00D0}" presName="childTextArrow" presStyleLbl="fgAccFollowNode1" presStyleIdx="5" presStyleCnt="7" custScaleY="94231" custLinFactNeighborX="2416" custLinFactNeighborY="10423">
        <dgm:presLayoutVars>
          <dgm:bulletEnabled val="1"/>
        </dgm:presLayoutVars>
      </dgm:prSet>
      <dgm:spPr/>
    </dgm:pt>
    <dgm:pt modelId="{35A215BC-4D67-4DEF-B6A5-4FAB10BF58A5}" type="pres">
      <dgm:prSet presAssocID="{3D2F3C5B-7E8F-49A5-9F37-E1F99CBB6D0C}" presName="childTextArrow" presStyleLbl="fgAccFollowNode1" presStyleIdx="6" presStyleCnt="7" custScaleY="94231" custLinFactNeighborX="4054" custLinFactNeighborY="10423">
        <dgm:presLayoutVars>
          <dgm:bulletEnabled val="1"/>
        </dgm:presLayoutVars>
      </dgm:prSet>
      <dgm:spPr/>
    </dgm:pt>
  </dgm:ptLst>
  <dgm:cxnLst>
    <dgm:cxn modelId="{C7BB8102-771B-48E2-B074-6B142DA28F94}" srcId="{5D4821F3-52AB-4802-8B8D-394BBFCA4859}" destId="{C29DA331-929B-489E-B0E9-2BB579BA5D13}" srcOrd="0" destOrd="0" parTransId="{BE6F2A7D-BD1B-4BFD-94D8-1C196C5AE0D6}" sibTransId="{24B8ED2A-60D7-4971-A739-C3D0176A5307}"/>
    <dgm:cxn modelId="{23D6BB06-61CD-49F2-88A8-B04CFA1D5AB3}" type="presOf" srcId="{C29DA331-929B-489E-B0E9-2BB579BA5D13}" destId="{8116661F-5A05-4D12-B7D8-14002B8BA545}" srcOrd="1" destOrd="0" presId="urn:microsoft.com/office/officeart/2005/8/layout/process4"/>
    <dgm:cxn modelId="{359D471C-193A-4059-B0ED-A15C77CD2A6A}" type="presOf" srcId="{3D2F3C5B-7E8F-49A5-9F37-E1F99CBB6D0C}" destId="{35A215BC-4D67-4DEF-B6A5-4FAB10BF58A5}" srcOrd="0" destOrd="0" presId="urn:microsoft.com/office/officeart/2005/8/layout/process4"/>
    <dgm:cxn modelId="{BF0B241F-2CF3-4AB3-B51E-27E86788DCD3}" srcId="{C29DA331-929B-489E-B0E9-2BB579BA5D13}" destId="{3D2F3C5B-7E8F-49A5-9F37-E1F99CBB6D0C}" srcOrd="6" destOrd="0" parTransId="{A5591D22-56F1-46B0-B992-4B186E4B5B8D}" sibTransId="{907EA027-4321-45CA-9C72-995B4F370FD2}"/>
    <dgm:cxn modelId="{9F5B342C-F5AA-4241-93F6-DED4B40B59A1}" srcId="{C29DA331-929B-489E-B0E9-2BB579BA5D13}" destId="{C1EB9E11-7CF2-4EB9-94DF-13AB67F42C39}" srcOrd="4" destOrd="0" parTransId="{163F8027-F2CD-405D-AD7F-1607FAD6B5BA}" sibTransId="{FA0D9ED3-5827-436D-BAA1-CB63169D8A90}"/>
    <dgm:cxn modelId="{D04E8A31-1132-430C-897E-8FC28878B2EF}" type="presOf" srcId="{764E4BE9-2197-49AD-B1BE-3944F33026DC}" destId="{16BCAB27-8955-4A77-93FD-30C8E25C8FE5}" srcOrd="0" destOrd="0" presId="urn:microsoft.com/office/officeart/2005/8/layout/process4"/>
    <dgm:cxn modelId="{E7382132-03BA-417A-BDB6-C6ADC951D826}" type="presOf" srcId="{C1EB9E11-7CF2-4EB9-94DF-13AB67F42C39}" destId="{38DB30EC-7EE4-44E1-A6BA-B99B63F0092C}" srcOrd="0" destOrd="0" presId="urn:microsoft.com/office/officeart/2005/8/layout/process4"/>
    <dgm:cxn modelId="{5DEEF932-E346-4E2A-8511-EDC0053E2026}" srcId="{C29DA331-929B-489E-B0E9-2BB579BA5D13}" destId="{D8AC3692-87E6-4B82-87DD-1B17E4C31D75}" srcOrd="0" destOrd="0" parTransId="{448D5D1E-BE09-46F5-B31B-7A6E3263327E}" sibTransId="{80C72AD7-7937-440F-81B4-DFF41CDA5B0D}"/>
    <dgm:cxn modelId="{A116CF34-9893-42EC-B6E1-B1DCCED12214}" type="presOf" srcId="{C29DA331-929B-489E-B0E9-2BB579BA5D13}" destId="{C9129211-6ED0-4AA8-B41C-8E0018C67216}" srcOrd="0" destOrd="0" presId="urn:microsoft.com/office/officeart/2005/8/layout/process4"/>
    <dgm:cxn modelId="{9EB0C335-7851-40F8-A3B5-E3B0D0E52F4A}" type="presOf" srcId="{D8AC3692-87E6-4B82-87DD-1B17E4C31D75}" destId="{EE07F407-442E-4B46-AD1E-5253E28EEA0B}" srcOrd="0" destOrd="0" presId="urn:microsoft.com/office/officeart/2005/8/layout/process4"/>
    <dgm:cxn modelId="{A5751C48-2284-43D6-B293-31FECB1DE755}" srcId="{C29DA331-929B-489E-B0E9-2BB579BA5D13}" destId="{764E4BE9-2197-49AD-B1BE-3944F33026DC}" srcOrd="1" destOrd="0" parTransId="{6137486C-5362-4C37-8B3E-A766FF5D4866}" sibTransId="{41B0E68D-397B-4327-9C54-8BA36FA0D512}"/>
    <dgm:cxn modelId="{7782184B-1066-4CA4-AD87-7487C7316EA8}" type="presOf" srcId="{476F86F0-C5FB-4C1D-9B60-0A2CE5F8BFF4}" destId="{6E94F649-C698-4F64-8767-57CBFC1E9CE7}" srcOrd="0" destOrd="0" presId="urn:microsoft.com/office/officeart/2005/8/layout/process4"/>
    <dgm:cxn modelId="{FCBFE851-FD9F-44A3-B8C7-1A6B22886A6E}" srcId="{C29DA331-929B-489E-B0E9-2BB579BA5D13}" destId="{6AD07568-9A88-4A84-8346-EB2A6BBDB4E6}" srcOrd="2" destOrd="0" parTransId="{27F5E259-81DC-4300-B23E-E7A8316DD7EE}" sibTransId="{FD9B1713-5088-4EA9-9760-2BAAED948D08}"/>
    <dgm:cxn modelId="{859A9172-0DE8-4D4D-959F-63438347BF17}" srcId="{C29DA331-929B-489E-B0E9-2BB579BA5D13}" destId="{8C4216E1-7668-49E2-B71A-36E61A5E00D0}" srcOrd="5" destOrd="0" parTransId="{55789092-DE78-4B32-A5CE-B2884CA95321}" sibTransId="{53B3F53F-6C25-4063-85D8-59D30D962425}"/>
    <dgm:cxn modelId="{8B99B585-11B0-4D23-811D-AF09CF2DEF08}" type="presOf" srcId="{6AD07568-9A88-4A84-8346-EB2A6BBDB4E6}" destId="{CFA57A7E-D22D-4851-A77E-E7681D968BEE}" srcOrd="0" destOrd="0" presId="urn:microsoft.com/office/officeart/2005/8/layout/process4"/>
    <dgm:cxn modelId="{5A51CA89-6752-490A-8FA2-9FCE49C9D6BF}" type="presOf" srcId="{5D4821F3-52AB-4802-8B8D-394BBFCA4859}" destId="{C7C5F96E-E26C-4B84-B494-A7193081A2B7}" srcOrd="0" destOrd="0" presId="urn:microsoft.com/office/officeart/2005/8/layout/process4"/>
    <dgm:cxn modelId="{558FF193-B42A-4BA4-8726-DF312D7A9006}" srcId="{5D4821F3-52AB-4802-8B8D-394BBFCA4859}" destId="{F2E1016D-8B24-4AD4-A0A3-C024F6BFB5B0}" srcOrd="1" destOrd="0" parTransId="{6ADBC830-CD60-4AE4-BB05-AA1E71B97D1E}" sibTransId="{1AE7AE76-67C8-42AF-8972-30B869AD1059}"/>
    <dgm:cxn modelId="{8326F2AC-83CD-496A-A6F0-7F53F7368C8A}" type="presOf" srcId="{8C4216E1-7668-49E2-B71A-36E61A5E00D0}" destId="{38C2927B-A49F-4F40-9BF0-030A6BC02380}" srcOrd="0" destOrd="0" presId="urn:microsoft.com/office/officeart/2005/8/layout/process4"/>
    <dgm:cxn modelId="{34AEB7AE-EAB1-43B8-B9B2-F767A718A49A}" srcId="{C29DA331-929B-489E-B0E9-2BB579BA5D13}" destId="{476F86F0-C5FB-4C1D-9B60-0A2CE5F8BFF4}" srcOrd="3" destOrd="0" parTransId="{922F1637-E8BD-481D-B707-B88111B7DECA}" sibTransId="{F4B1ACAD-ED87-4A77-A0FA-9A74BE6BB1A1}"/>
    <dgm:cxn modelId="{AFBFD7FD-3E41-4E9B-A4C4-492F10E39331}" type="presOf" srcId="{F2E1016D-8B24-4AD4-A0A3-C024F6BFB5B0}" destId="{3E5D8FC5-D144-4AF9-B17C-8C227EF76908}" srcOrd="0" destOrd="0" presId="urn:microsoft.com/office/officeart/2005/8/layout/process4"/>
    <dgm:cxn modelId="{9DB9FE04-D4E1-4CA3-8989-15556ADBD4FF}" type="presParOf" srcId="{C7C5F96E-E26C-4B84-B494-A7193081A2B7}" destId="{5F81CDB1-5901-4CA0-A6FC-9292949DB09E}" srcOrd="0" destOrd="0" presId="urn:microsoft.com/office/officeart/2005/8/layout/process4"/>
    <dgm:cxn modelId="{148D6E2B-74A2-4CC8-885D-8D857C7CAD94}" type="presParOf" srcId="{5F81CDB1-5901-4CA0-A6FC-9292949DB09E}" destId="{3E5D8FC5-D144-4AF9-B17C-8C227EF76908}" srcOrd="0" destOrd="0" presId="urn:microsoft.com/office/officeart/2005/8/layout/process4"/>
    <dgm:cxn modelId="{ACB761C3-7B5E-48CB-9FA2-762FC83FE659}" type="presParOf" srcId="{C7C5F96E-E26C-4B84-B494-A7193081A2B7}" destId="{D1297EA4-EA14-42D9-9996-78B6E54AB206}" srcOrd="1" destOrd="0" presId="urn:microsoft.com/office/officeart/2005/8/layout/process4"/>
    <dgm:cxn modelId="{39283F01-7686-43CB-A0FC-3DB5D634D2D2}" type="presParOf" srcId="{C7C5F96E-E26C-4B84-B494-A7193081A2B7}" destId="{34AA337B-DB15-4EE8-AABF-B2AD7350177D}" srcOrd="2" destOrd="0" presId="urn:microsoft.com/office/officeart/2005/8/layout/process4"/>
    <dgm:cxn modelId="{C3A2909E-08A0-4C6D-A668-1B50D1F79F39}" type="presParOf" srcId="{34AA337B-DB15-4EE8-AABF-B2AD7350177D}" destId="{C9129211-6ED0-4AA8-B41C-8E0018C67216}" srcOrd="0" destOrd="0" presId="urn:microsoft.com/office/officeart/2005/8/layout/process4"/>
    <dgm:cxn modelId="{61F03AC6-6E53-4364-AF1E-A5CD6BA9E010}" type="presParOf" srcId="{34AA337B-DB15-4EE8-AABF-B2AD7350177D}" destId="{8116661F-5A05-4D12-B7D8-14002B8BA545}" srcOrd="1" destOrd="0" presId="urn:microsoft.com/office/officeart/2005/8/layout/process4"/>
    <dgm:cxn modelId="{8C409A5F-99E7-4116-9B78-1AF44E7A851C}" type="presParOf" srcId="{34AA337B-DB15-4EE8-AABF-B2AD7350177D}" destId="{618CFEE6-DFAE-47C6-845A-7FE2F1C9F7DC}" srcOrd="2" destOrd="0" presId="urn:microsoft.com/office/officeart/2005/8/layout/process4"/>
    <dgm:cxn modelId="{D8BF2F9C-9891-46C2-A712-923F82B0A752}" type="presParOf" srcId="{618CFEE6-DFAE-47C6-845A-7FE2F1C9F7DC}" destId="{EE07F407-442E-4B46-AD1E-5253E28EEA0B}" srcOrd="0" destOrd="0" presId="urn:microsoft.com/office/officeart/2005/8/layout/process4"/>
    <dgm:cxn modelId="{165320DB-DA91-40D7-90DD-A7D5E2F5F9B5}" type="presParOf" srcId="{618CFEE6-DFAE-47C6-845A-7FE2F1C9F7DC}" destId="{16BCAB27-8955-4A77-93FD-30C8E25C8FE5}" srcOrd="1" destOrd="0" presId="urn:microsoft.com/office/officeart/2005/8/layout/process4"/>
    <dgm:cxn modelId="{1AA219A2-45DF-4FCB-9326-C549228A096B}" type="presParOf" srcId="{618CFEE6-DFAE-47C6-845A-7FE2F1C9F7DC}" destId="{CFA57A7E-D22D-4851-A77E-E7681D968BEE}" srcOrd="2" destOrd="0" presId="urn:microsoft.com/office/officeart/2005/8/layout/process4"/>
    <dgm:cxn modelId="{57883687-B62E-4E00-A5D8-E286EB214736}" type="presParOf" srcId="{618CFEE6-DFAE-47C6-845A-7FE2F1C9F7DC}" destId="{6E94F649-C698-4F64-8767-57CBFC1E9CE7}" srcOrd="3" destOrd="0" presId="urn:microsoft.com/office/officeart/2005/8/layout/process4"/>
    <dgm:cxn modelId="{AE6A10B1-F072-4D15-A0B5-196EB27E913C}" type="presParOf" srcId="{618CFEE6-DFAE-47C6-845A-7FE2F1C9F7DC}" destId="{38DB30EC-7EE4-44E1-A6BA-B99B63F0092C}" srcOrd="4" destOrd="0" presId="urn:microsoft.com/office/officeart/2005/8/layout/process4"/>
    <dgm:cxn modelId="{A91A1CC5-69E3-4D90-BECD-814272B07B9D}" type="presParOf" srcId="{618CFEE6-DFAE-47C6-845A-7FE2F1C9F7DC}" destId="{38C2927B-A49F-4F40-9BF0-030A6BC02380}" srcOrd="5" destOrd="0" presId="urn:microsoft.com/office/officeart/2005/8/layout/process4"/>
    <dgm:cxn modelId="{D98FB521-D926-474D-A5F6-8596CD1C27DA}" type="presParOf" srcId="{618CFEE6-DFAE-47C6-845A-7FE2F1C9F7DC}" destId="{35A215BC-4D67-4DEF-B6A5-4FAB10BF58A5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4821F3-52AB-4802-8B8D-394BBFCA485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C29DA331-929B-489E-B0E9-2BB579BA5D13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28800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baseline="0" dirty="0">
              <a:solidFill>
                <a:schemeClr val="bg1"/>
              </a:solidFill>
              <a:latin typeface="Calibri" panose="020F0502020204030204" pitchFamily="34" charset="0"/>
            </a:rPr>
            <a:t>MOST CAUTIOUS OF THE STYLES</a:t>
          </a:r>
          <a:br>
            <a:rPr lang="en-US" sz="2000" b="1" baseline="0" dirty="0">
              <a:latin typeface="Calibri" panose="020F0502020204030204" pitchFamily="34" charset="0"/>
            </a:rPr>
          </a:br>
          <a:r>
            <a:rPr lang="en-US" sz="1800" b="1" baseline="0" dirty="0">
              <a:latin typeface="Calibri" panose="020F0502020204030204" pitchFamily="34" charset="0"/>
            </a:rPr>
            <a:t>Likes things to be correct and in logical order. Avoids mistakes, strives for perfection. Attention to detail.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u="sng" baseline="0" dirty="0">
              <a:solidFill>
                <a:schemeClr val="bg1"/>
              </a:solidFill>
              <a:latin typeface="+mj-lt"/>
            </a:rPr>
            <a:t>Wants to be Right</a:t>
          </a:r>
          <a:br>
            <a:rPr lang="en-US" sz="1300" baseline="0" dirty="0">
              <a:latin typeface="Calibri" panose="020F0502020204030204" pitchFamily="34" charset="0"/>
            </a:rPr>
          </a:br>
          <a:endParaRPr lang="en-NZ" sz="1300" dirty="0">
            <a:latin typeface="Calibri" panose="020F0502020204030204" pitchFamily="34" charset="0"/>
          </a:endParaRPr>
        </a:p>
      </dgm:t>
    </dgm:pt>
    <dgm:pt modelId="{BE6F2A7D-BD1B-4BFD-94D8-1C196C5AE0D6}" type="parTrans" cxnId="{C7BB8102-771B-48E2-B074-6B142DA28F94}">
      <dgm:prSet/>
      <dgm:spPr/>
      <dgm:t>
        <a:bodyPr/>
        <a:lstStyle/>
        <a:p>
          <a:endParaRPr lang="en-NZ"/>
        </a:p>
      </dgm:t>
    </dgm:pt>
    <dgm:pt modelId="{24B8ED2A-60D7-4971-A739-C3D0176A5307}" type="sibTrans" cxnId="{C7BB8102-771B-48E2-B074-6B142DA28F94}">
      <dgm:prSet/>
      <dgm:spPr/>
      <dgm:t>
        <a:bodyPr/>
        <a:lstStyle/>
        <a:p>
          <a:endParaRPr lang="en-NZ"/>
        </a:p>
      </dgm:t>
    </dgm:pt>
    <dgm:pt modelId="{D8AC3692-87E6-4B82-87DD-1B17E4C31D75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baseline="0" dirty="0">
            <a:solidFill>
              <a:srgbClr val="0070C0"/>
            </a:solidFill>
          </a:endParaRP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baseline="0" dirty="0">
              <a:solidFill>
                <a:srgbClr val="0070C0"/>
              </a:solidFill>
            </a:rPr>
            <a:t>Follows Rules</a:t>
          </a:r>
          <a:endParaRPr lang="en-NZ" sz="1600" b="1" dirty="0">
            <a:solidFill>
              <a:srgbClr val="0070C0"/>
            </a:solidFill>
          </a:endParaRPr>
        </a:p>
        <a:p>
          <a:pPr marL="0"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b="1" dirty="0">
            <a:solidFill>
              <a:srgbClr val="0070C0"/>
            </a:solidFill>
          </a:endParaRPr>
        </a:p>
      </dgm:t>
    </dgm:pt>
    <dgm:pt modelId="{448D5D1E-BE09-46F5-B31B-7A6E3263327E}" type="parTrans" cxnId="{5DEEF932-E346-4E2A-8511-EDC0053E2026}">
      <dgm:prSet/>
      <dgm:spPr/>
      <dgm:t>
        <a:bodyPr/>
        <a:lstStyle/>
        <a:p>
          <a:endParaRPr lang="en-NZ"/>
        </a:p>
      </dgm:t>
    </dgm:pt>
    <dgm:pt modelId="{80C72AD7-7937-440F-81B4-DFF41CDA5B0D}" type="sibTrans" cxnId="{5DEEF932-E346-4E2A-8511-EDC0053E2026}">
      <dgm:prSet/>
      <dgm:spPr/>
      <dgm:t>
        <a:bodyPr/>
        <a:lstStyle/>
        <a:p>
          <a:endParaRPr lang="en-NZ"/>
        </a:p>
      </dgm:t>
    </dgm:pt>
    <dgm:pt modelId="{6AD07568-9A88-4A84-8346-EB2A6BBDB4E6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rgbClr val="0070C0"/>
              </a:solidFill>
            </a:rPr>
            <a:t>Analytical &amp; Logical</a:t>
          </a:r>
          <a:endParaRPr lang="en-NZ" sz="1600" b="1" dirty="0">
            <a:solidFill>
              <a:srgbClr val="0070C0"/>
            </a:solidFill>
          </a:endParaRPr>
        </a:p>
      </dgm:t>
    </dgm:pt>
    <dgm:pt modelId="{27F5E259-81DC-4300-B23E-E7A8316DD7EE}" type="parTrans" cxnId="{FCBFE851-FD9F-44A3-B8C7-1A6B22886A6E}">
      <dgm:prSet/>
      <dgm:spPr/>
      <dgm:t>
        <a:bodyPr/>
        <a:lstStyle/>
        <a:p>
          <a:endParaRPr lang="en-NZ"/>
        </a:p>
      </dgm:t>
    </dgm:pt>
    <dgm:pt modelId="{FD9B1713-5088-4EA9-9760-2BAAED948D08}" type="sibTrans" cxnId="{FCBFE851-FD9F-44A3-B8C7-1A6B22886A6E}">
      <dgm:prSet/>
      <dgm:spPr/>
      <dgm:t>
        <a:bodyPr/>
        <a:lstStyle/>
        <a:p>
          <a:endParaRPr lang="en-NZ"/>
        </a:p>
      </dgm:t>
    </dgm:pt>
    <dgm:pt modelId="{C1EB9E11-7CF2-4EB9-94DF-13AB67F42C39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rgbClr val="0070C0"/>
              </a:solidFill>
            </a:rPr>
            <a:t>Formal</a:t>
          </a:r>
          <a:endParaRPr lang="en-NZ" sz="1600" b="1" dirty="0">
            <a:solidFill>
              <a:srgbClr val="0070C0"/>
            </a:solidFill>
          </a:endParaRPr>
        </a:p>
      </dgm:t>
    </dgm:pt>
    <dgm:pt modelId="{163F8027-F2CD-405D-AD7F-1607FAD6B5BA}" type="parTrans" cxnId="{9F5B342C-F5AA-4241-93F6-DED4B40B59A1}">
      <dgm:prSet/>
      <dgm:spPr/>
      <dgm:t>
        <a:bodyPr/>
        <a:lstStyle/>
        <a:p>
          <a:endParaRPr lang="en-NZ"/>
        </a:p>
      </dgm:t>
    </dgm:pt>
    <dgm:pt modelId="{FA0D9ED3-5827-436D-BAA1-CB63169D8A90}" type="sibTrans" cxnId="{9F5B342C-F5AA-4241-93F6-DED4B40B59A1}">
      <dgm:prSet/>
      <dgm:spPr/>
      <dgm:t>
        <a:bodyPr/>
        <a:lstStyle/>
        <a:p>
          <a:endParaRPr lang="en-NZ"/>
        </a:p>
      </dgm:t>
    </dgm:pt>
    <dgm:pt modelId="{F2E1016D-8B24-4AD4-A0A3-C024F6BFB5B0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1800" b="1" i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DESCRIPTIVE TERM</a:t>
          </a:r>
          <a:r>
            <a:rPr lang="en-US" sz="1800" b="1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S: </a:t>
          </a:r>
          <a:r>
            <a:rPr lang="en-US" sz="1800" b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Quality </a:t>
          </a:r>
          <a:r>
            <a:rPr lang="en-US" sz="18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controller, criticiser, specialist, detailed, perfectionist</a:t>
          </a:r>
        </a:p>
        <a:p>
          <a:pPr rtl="0"/>
          <a:r>
            <a:rPr lang="en-US" sz="1800" b="1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UNDER PRESSURE: </a:t>
          </a:r>
          <a:r>
            <a:rPr lang="en-US" sz="1800" b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Overly critical, procrastinate – must be right</a:t>
          </a:r>
        </a:p>
        <a:p>
          <a:pPr rtl="0"/>
          <a:r>
            <a:rPr lang="en-US" sz="1800" b="1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BIGGEST FEAR: Criticism of work </a:t>
          </a:r>
          <a:r>
            <a:rPr lang="en-US" sz="1800" b="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(Respect of doing good job and being right)</a:t>
          </a:r>
        </a:p>
      </dgm:t>
    </dgm:pt>
    <dgm:pt modelId="{6ADBC830-CD60-4AE4-BB05-AA1E71B97D1E}" type="parTrans" cxnId="{558FF193-B42A-4BA4-8726-DF312D7A9006}">
      <dgm:prSet/>
      <dgm:spPr/>
      <dgm:t>
        <a:bodyPr/>
        <a:lstStyle/>
        <a:p>
          <a:endParaRPr lang="en-NZ"/>
        </a:p>
      </dgm:t>
    </dgm:pt>
    <dgm:pt modelId="{1AE7AE76-67C8-42AF-8972-30B869AD1059}" type="sibTrans" cxnId="{558FF193-B42A-4BA4-8726-DF312D7A9006}">
      <dgm:prSet/>
      <dgm:spPr/>
      <dgm:t>
        <a:bodyPr/>
        <a:lstStyle/>
        <a:p>
          <a:endParaRPr lang="en-NZ"/>
        </a:p>
      </dgm:t>
    </dgm:pt>
    <dgm:pt modelId="{764E4BE9-2197-49AD-B1BE-3944F33026DC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rgbClr val="0070C0"/>
              </a:solidFill>
            </a:rPr>
            <a:t>Precise</a:t>
          </a:r>
          <a:endParaRPr lang="en-NZ" sz="1600" b="1" dirty="0">
            <a:solidFill>
              <a:srgbClr val="0070C0"/>
            </a:solidFill>
          </a:endParaRPr>
        </a:p>
      </dgm:t>
    </dgm:pt>
    <dgm:pt modelId="{6137486C-5362-4C37-8B3E-A766FF5D4866}" type="parTrans" cxnId="{A5751C48-2284-43D6-B293-31FECB1DE755}">
      <dgm:prSet/>
      <dgm:spPr/>
      <dgm:t>
        <a:bodyPr/>
        <a:lstStyle/>
        <a:p>
          <a:endParaRPr lang="en-NZ"/>
        </a:p>
      </dgm:t>
    </dgm:pt>
    <dgm:pt modelId="{41B0E68D-397B-4327-9C54-8BA36FA0D512}" type="sibTrans" cxnId="{A5751C48-2284-43D6-B293-31FECB1DE755}">
      <dgm:prSet/>
      <dgm:spPr/>
      <dgm:t>
        <a:bodyPr/>
        <a:lstStyle/>
        <a:p>
          <a:endParaRPr lang="en-NZ"/>
        </a:p>
      </dgm:t>
    </dgm:pt>
    <dgm:pt modelId="{476F86F0-C5FB-4C1D-9B60-0A2CE5F8BFF4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rgbClr val="0070C0"/>
              </a:solidFill>
            </a:rPr>
            <a:t>Careful</a:t>
          </a:r>
          <a:endParaRPr lang="en-NZ" sz="1600" b="1" dirty="0">
            <a:solidFill>
              <a:srgbClr val="0070C0"/>
            </a:solidFill>
          </a:endParaRPr>
        </a:p>
      </dgm:t>
    </dgm:pt>
    <dgm:pt modelId="{922F1637-E8BD-481D-B707-B88111B7DECA}" type="parTrans" cxnId="{34AEB7AE-EAB1-43B8-B9B2-F767A718A49A}">
      <dgm:prSet/>
      <dgm:spPr/>
      <dgm:t>
        <a:bodyPr/>
        <a:lstStyle/>
        <a:p>
          <a:endParaRPr lang="en-NZ"/>
        </a:p>
      </dgm:t>
    </dgm:pt>
    <dgm:pt modelId="{F4B1ACAD-ED87-4A77-A0FA-9A74BE6BB1A1}" type="sibTrans" cxnId="{34AEB7AE-EAB1-43B8-B9B2-F767A718A49A}">
      <dgm:prSet/>
      <dgm:spPr/>
      <dgm:t>
        <a:bodyPr/>
        <a:lstStyle/>
        <a:p>
          <a:endParaRPr lang="en-NZ"/>
        </a:p>
      </dgm:t>
    </dgm:pt>
    <dgm:pt modelId="{8C4216E1-7668-49E2-B71A-36E61A5E00D0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US" sz="1600" b="1" baseline="0" dirty="0">
              <a:solidFill>
                <a:srgbClr val="0070C0"/>
              </a:solidFill>
            </a:rPr>
            <a:t>Disciplined</a:t>
          </a:r>
          <a:endParaRPr lang="en-NZ" sz="1600" b="1" dirty="0">
            <a:solidFill>
              <a:srgbClr val="0070C0"/>
            </a:solidFill>
          </a:endParaRPr>
        </a:p>
      </dgm:t>
    </dgm:pt>
    <dgm:pt modelId="{55789092-DE78-4B32-A5CE-B2884CA95321}" type="parTrans" cxnId="{859A9172-0DE8-4D4D-959F-63438347BF17}">
      <dgm:prSet/>
      <dgm:spPr/>
      <dgm:t>
        <a:bodyPr/>
        <a:lstStyle/>
        <a:p>
          <a:endParaRPr lang="en-NZ"/>
        </a:p>
      </dgm:t>
    </dgm:pt>
    <dgm:pt modelId="{53B3F53F-6C25-4063-85D8-59D30D962425}" type="sibTrans" cxnId="{859A9172-0DE8-4D4D-959F-63438347BF17}">
      <dgm:prSet/>
      <dgm:spPr/>
      <dgm:t>
        <a:bodyPr/>
        <a:lstStyle/>
        <a:p>
          <a:endParaRPr lang="en-NZ"/>
        </a:p>
      </dgm:t>
    </dgm:pt>
    <dgm:pt modelId="{3D2F3C5B-7E8F-49A5-9F37-E1F99CBB6D0C}">
      <dgm:prSet custT="1"/>
      <dgm:spPr>
        <a:solidFill>
          <a:srgbClr val="A6A6A6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en-NZ" sz="1600" b="1" dirty="0">
              <a:solidFill>
                <a:srgbClr val="0070C0"/>
              </a:solidFill>
            </a:rPr>
            <a:t>Expert </a:t>
          </a:r>
        </a:p>
      </dgm:t>
    </dgm:pt>
    <dgm:pt modelId="{A5591D22-56F1-46B0-B992-4B186E4B5B8D}" type="parTrans" cxnId="{BF0B241F-2CF3-4AB3-B51E-27E86788DCD3}">
      <dgm:prSet/>
      <dgm:spPr/>
      <dgm:t>
        <a:bodyPr/>
        <a:lstStyle/>
        <a:p>
          <a:endParaRPr lang="en-NZ"/>
        </a:p>
      </dgm:t>
    </dgm:pt>
    <dgm:pt modelId="{907EA027-4321-45CA-9C72-995B4F370FD2}" type="sibTrans" cxnId="{BF0B241F-2CF3-4AB3-B51E-27E86788DCD3}">
      <dgm:prSet/>
      <dgm:spPr/>
      <dgm:t>
        <a:bodyPr/>
        <a:lstStyle/>
        <a:p>
          <a:endParaRPr lang="en-NZ"/>
        </a:p>
      </dgm:t>
    </dgm:pt>
    <dgm:pt modelId="{C7C5F96E-E26C-4B84-B494-A7193081A2B7}" type="pres">
      <dgm:prSet presAssocID="{5D4821F3-52AB-4802-8B8D-394BBFCA4859}" presName="Name0" presStyleCnt="0">
        <dgm:presLayoutVars>
          <dgm:dir/>
          <dgm:animLvl val="lvl"/>
          <dgm:resizeHandles val="exact"/>
        </dgm:presLayoutVars>
      </dgm:prSet>
      <dgm:spPr/>
    </dgm:pt>
    <dgm:pt modelId="{5F81CDB1-5901-4CA0-A6FC-9292949DB09E}" type="pres">
      <dgm:prSet presAssocID="{F2E1016D-8B24-4AD4-A0A3-C024F6BFB5B0}" presName="boxAndChildren" presStyleCnt="0"/>
      <dgm:spPr/>
    </dgm:pt>
    <dgm:pt modelId="{3E5D8FC5-D144-4AF9-B17C-8C227EF76908}" type="pres">
      <dgm:prSet presAssocID="{F2E1016D-8B24-4AD4-A0A3-C024F6BFB5B0}" presName="parentTextBox" presStyleLbl="node1" presStyleIdx="0" presStyleCnt="2" custScaleY="61991" custLinFactNeighborX="1570" custLinFactNeighborY="633"/>
      <dgm:spPr/>
    </dgm:pt>
    <dgm:pt modelId="{D1297EA4-EA14-42D9-9996-78B6E54AB206}" type="pres">
      <dgm:prSet presAssocID="{24B8ED2A-60D7-4971-A739-C3D0176A5307}" presName="sp" presStyleCnt="0"/>
      <dgm:spPr/>
    </dgm:pt>
    <dgm:pt modelId="{34AA337B-DB15-4EE8-AABF-B2AD7350177D}" type="pres">
      <dgm:prSet presAssocID="{C29DA331-929B-489E-B0E9-2BB579BA5D13}" presName="arrowAndChildren" presStyleCnt="0"/>
      <dgm:spPr/>
    </dgm:pt>
    <dgm:pt modelId="{C9129211-6ED0-4AA8-B41C-8E0018C67216}" type="pres">
      <dgm:prSet presAssocID="{C29DA331-929B-489E-B0E9-2BB579BA5D13}" presName="parentTextArrow" presStyleLbl="node1" presStyleIdx="0" presStyleCnt="2"/>
      <dgm:spPr/>
    </dgm:pt>
    <dgm:pt modelId="{8116661F-5A05-4D12-B7D8-14002B8BA545}" type="pres">
      <dgm:prSet presAssocID="{C29DA331-929B-489E-B0E9-2BB579BA5D13}" presName="arrow" presStyleLbl="node1" presStyleIdx="1" presStyleCnt="2" custScaleY="156968" custLinFactNeighborX="-149" custLinFactNeighborY="-11866"/>
      <dgm:spPr/>
    </dgm:pt>
    <dgm:pt modelId="{618CFEE6-DFAE-47C6-845A-7FE2F1C9F7DC}" type="pres">
      <dgm:prSet presAssocID="{C29DA331-929B-489E-B0E9-2BB579BA5D13}" presName="descendantArrow" presStyleCnt="0"/>
      <dgm:spPr/>
    </dgm:pt>
    <dgm:pt modelId="{EE07F407-442E-4B46-AD1E-5253E28EEA0B}" type="pres">
      <dgm:prSet presAssocID="{D8AC3692-87E6-4B82-87DD-1B17E4C31D75}" presName="childTextArrow" presStyleLbl="fgAccFollowNode1" presStyleIdx="0" presStyleCnt="7" custScaleX="105902" custLinFactNeighborX="-111" custLinFactNeighborY="2117">
        <dgm:presLayoutVars>
          <dgm:bulletEnabled val="1"/>
        </dgm:presLayoutVars>
      </dgm:prSet>
      <dgm:spPr/>
    </dgm:pt>
    <dgm:pt modelId="{16BCAB27-8955-4A77-93FD-30C8E25C8FE5}" type="pres">
      <dgm:prSet presAssocID="{764E4BE9-2197-49AD-B1BE-3944F33026DC}" presName="childTextArrow" presStyleLbl="fgAccFollowNode1" presStyleIdx="1" presStyleCnt="7" custLinFactNeighborX="1060" custLinFactNeighborY="4505">
        <dgm:presLayoutVars>
          <dgm:bulletEnabled val="1"/>
        </dgm:presLayoutVars>
      </dgm:prSet>
      <dgm:spPr/>
    </dgm:pt>
    <dgm:pt modelId="{CFA57A7E-D22D-4851-A77E-E7681D968BEE}" type="pres">
      <dgm:prSet presAssocID="{6AD07568-9A88-4A84-8346-EB2A6BBDB4E6}" presName="childTextArrow" presStyleLbl="fgAccFollowNode1" presStyleIdx="2" presStyleCnt="7">
        <dgm:presLayoutVars>
          <dgm:bulletEnabled val="1"/>
        </dgm:presLayoutVars>
      </dgm:prSet>
      <dgm:spPr/>
    </dgm:pt>
    <dgm:pt modelId="{6E94F649-C698-4F64-8767-57CBFC1E9CE7}" type="pres">
      <dgm:prSet presAssocID="{476F86F0-C5FB-4C1D-9B60-0A2CE5F8BFF4}" presName="childTextArrow" presStyleLbl="fgAccFollowNode1" presStyleIdx="3" presStyleCnt="7">
        <dgm:presLayoutVars>
          <dgm:bulletEnabled val="1"/>
        </dgm:presLayoutVars>
      </dgm:prSet>
      <dgm:spPr/>
    </dgm:pt>
    <dgm:pt modelId="{38DB30EC-7EE4-44E1-A6BA-B99B63F0092C}" type="pres">
      <dgm:prSet presAssocID="{C1EB9E11-7CF2-4EB9-94DF-13AB67F42C39}" presName="childTextArrow" presStyleLbl="fgAccFollowNode1" presStyleIdx="4" presStyleCnt="7">
        <dgm:presLayoutVars>
          <dgm:bulletEnabled val="1"/>
        </dgm:presLayoutVars>
      </dgm:prSet>
      <dgm:spPr/>
    </dgm:pt>
    <dgm:pt modelId="{38C2927B-A49F-4F40-9BF0-030A6BC02380}" type="pres">
      <dgm:prSet presAssocID="{8C4216E1-7668-49E2-B71A-36E61A5E00D0}" presName="childTextArrow" presStyleLbl="fgAccFollowNode1" presStyleIdx="5" presStyleCnt="7">
        <dgm:presLayoutVars>
          <dgm:bulletEnabled val="1"/>
        </dgm:presLayoutVars>
      </dgm:prSet>
      <dgm:spPr/>
    </dgm:pt>
    <dgm:pt modelId="{35A215BC-4D67-4DEF-B6A5-4FAB10BF58A5}" type="pres">
      <dgm:prSet presAssocID="{3D2F3C5B-7E8F-49A5-9F37-E1F99CBB6D0C}" presName="childTextArrow" presStyleLbl="fgAccFollowNode1" presStyleIdx="6" presStyleCnt="7" custScaleX="75986">
        <dgm:presLayoutVars>
          <dgm:bulletEnabled val="1"/>
        </dgm:presLayoutVars>
      </dgm:prSet>
      <dgm:spPr/>
    </dgm:pt>
  </dgm:ptLst>
  <dgm:cxnLst>
    <dgm:cxn modelId="{C688FA00-228C-4CE1-9517-83B6C121E13A}" type="presOf" srcId="{764E4BE9-2197-49AD-B1BE-3944F33026DC}" destId="{16BCAB27-8955-4A77-93FD-30C8E25C8FE5}" srcOrd="0" destOrd="0" presId="urn:microsoft.com/office/officeart/2005/8/layout/process4"/>
    <dgm:cxn modelId="{C7BB8102-771B-48E2-B074-6B142DA28F94}" srcId="{5D4821F3-52AB-4802-8B8D-394BBFCA4859}" destId="{C29DA331-929B-489E-B0E9-2BB579BA5D13}" srcOrd="0" destOrd="0" parTransId="{BE6F2A7D-BD1B-4BFD-94D8-1C196C5AE0D6}" sibTransId="{24B8ED2A-60D7-4971-A739-C3D0176A5307}"/>
    <dgm:cxn modelId="{BF0B241F-2CF3-4AB3-B51E-27E86788DCD3}" srcId="{C29DA331-929B-489E-B0E9-2BB579BA5D13}" destId="{3D2F3C5B-7E8F-49A5-9F37-E1F99CBB6D0C}" srcOrd="6" destOrd="0" parTransId="{A5591D22-56F1-46B0-B992-4B186E4B5B8D}" sibTransId="{907EA027-4321-45CA-9C72-995B4F370FD2}"/>
    <dgm:cxn modelId="{9F5B342C-F5AA-4241-93F6-DED4B40B59A1}" srcId="{C29DA331-929B-489E-B0E9-2BB579BA5D13}" destId="{C1EB9E11-7CF2-4EB9-94DF-13AB67F42C39}" srcOrd="4" destOrd="0" parTransId="{163F8027-F2CD-405D-AD7F-1607FAD6B5BA}" sibTransId="{FA0D9ED3-5827-436D-BAA1-CB63169D8A90}"/>
    <dgm:cxn modelId="{9711B830-A477-45A5-B504-250FD9ACA2B2}" type="presOf" srcId="{F2E1016D-8B24-4AD4-A0A3-C024F6BFB5B0}" destId="{3E5D8FC5-D144-4AF9-B17C-8C227EF76908}" srcOrd="0" destOrd="0" presId="urn:microsoft.com/office/officeart/2005/8/layout/process4"/>
    <dgm:cxn modelId="{5DEEF932-E346-4E2A-8511-EDC0053E2026}" srcId="{C29DA331-929B-489E-B0E9-2BB579BA5D13}" destId="{D8AC3692-87E6-4B82-87DD-1B17E4C31D75}" srcOrd="0" destOrd="0" parTransId="{448D5D1E-BE09-46F5-B31B-7A6E3263327E}" sibTransId="{80C72AD7-7937-440F-81B4-DFF41CDA5B0D}"/>
    <dgm:cxn modelId="{A5751C48-2284-43D6-B293-31FECB1DE755}" srcId="{C29DA331-929B-489E-B0E9-2BB579BA5D13}" destId="{764E4BE9-2197-49AD-B1BE-3944F33026DC}" srcOrd="1" destOrd="0" parTransId="{6137486C-5362-4C37-8B3E-A766FF5D4866}" sibTransId="{41B0E68D-397B-4327-9C54-8BA36FA0D512}"/>
    <dgm:cxn modelId="{C49C7F4C-E851-451D-B604-57EE913A422A}" type="presOf" srcId="{C29DA331-929B-489E-B0E9-2BB579BA5D13}" destId="{C9129211-6ED0-4AA8-B41C-8E0018C67216}" srcOrd="0" destOrd="0" presId="urn:microsoft.com/office/officeart/2005/8/layout/process4"/>
    <dgm:cxn modelId="{FCBFE851-FD9F-44A3-B8C7-1A6B22886A6E}" srcId="{C29DA331-929B-489E-B0E9-2BB579BA5D13}" destId="{6AD07568-9A88-4A84-8346-EB2A6BBDB4E6}" srcOrd="2" destOrd="0" parTransId="{27F5E259-81DC-4300-B23E-E7A8316DD7EE}" sibTransId="{FD9B1713-5088-4EA9-9760-2BAAED948D08}"/>
    <dgm:cxn modelId="{859A9172-0DE8-4D4D-959F-63438347BF17}" srcId="{C29DA331-929B-489E-B0E9-2BB579BA5D13}" destId="{8C4216E1-7668-49E2-B71A-36E61A5E00D0}" srcOrd="5" destOrd="0" parTransId="{55789092-DE78-4B32-A5CE-B2884CA95321}" sibTransId="{53B3F53F-6C25-4063-85D8-59D30D962425}"/>
    <dgm:cxn modelId="{BC771874-DEAD-4B16-8F45-5847B57242C1}" type="presOf" srcId="{C29DA331-929B-489E-B0E9-2BB579BA5D13}" destId="{8116661F-5A05-4D12-B7D8-14002B8BA545}" srcOrd="1" destOrd="0" presId="urn:microsoft.com/office/officeart/2005/8/layout/process4"/>
    <dgm:cxn modelId="{44C23059-4085-4801-A7EC-92268D4835A5}" type="presOf" srcId="{3D2F3C5B-7E8F-49A5-9F37-E1F99CBB6D0C}" destId="{35A215BC-4D67-4DEF-B6A5-4FAB10BF58A5}" srcOrd="0" destOrd="0" presId="urn:microsoft.com/office/officeart/2005/8/layout/process4"/>
    <dgm:cxn modelId="{2C7DA77F-45CC-4E45-9AD6-345B6CD59E47}" type="presOf" srcId="{C1EB9E11-7CF2-4EB9-94DF-13AB67F42C39}" destId="{38DB30EC-7EE4-44E1-A6BA-B99B63F0092C}" srcOrd="0" destOrd="0" presId="urn:microsoft.com/office/officeart/2005/8/layout/process4"/>
    <dgm:cxn modelId="{558FF193-B42A-4BA4-8726-DF312D7A9006}" srcId="{5D4821F3-52AB-4802-8B8D-394BBFCA4859}" destId="{F2E1016D-8B24-4AD4-A0A3-C024F6BFB5B0}" srcOrd="1" destOrd="0" parTransId="{6ADBC830-CD60-4AE4-BB05-AA1E71B97D1E}" sibTransId="{1AE7AE76-67C8-42AF-8972-30B869AD1059}"/>
    <dgm:cxn modelId="{FBAEDE9F-3841-4C7C-AC77-B5B67F9CB41C}" type="presOf" srcId="{476F86F0-C5FB-4C1D-9B60-0A2CE5F8BFF4}" destId="{6E94F649-C698-4F64-8767-57CBFC1E9CE7}" srcOrd="0" destOrd="0" presId="urn:microsoft.com/office/officeart/2005/8/layout/process4"/>
    <dgm:cxn modelId="{9F8915A2-02EF-4536-94DB-6A800E403B77}" type="presOf" srcId="{D8AC3692-87E6-4B82-87DD-1B17E4C31D75}" destId="{EE07F407-442E-4B46-AD1E-5253E28EEA0B}" srcOrd="0" destOrd="0" presId="urn:microsoft.com/office/officeart/2005/8/layout/process4"/>
    <dgm:cxn modelId="{34AEB7AE-EAB1-43B8-B9B2-F767A718A49A}" srcId="{C29DA331-929B-489E-B0E9-2BB579BA5D13}" destId="{476F86F0-C5FB-4C1D-9B60-0A2CE5F8BFF4}" srcOrd="3" destOrd="0" parTransId="{922F1637-E8BD-481D-B707-B88111B7DECA}" sibTransId="{F4B1ACAD-ED87-4A77-A0FA-9A74BE6BB1A1}"/>
    <dgm:cxn modelId="{116EFFB1-0A7F-45EB-9086-DA946542EFE5}" type="presOf" srcId="{6AD07568-9A88-4A84-8346-EB2A6BBDB4E6}" destId="{CFA57A7E-D22D-4851-A77E-E7681D968BEE}" srcOrd="0" destOrd="0" presId="urn:microsoft.com/office/officeart/2005/8/layout/process4"/>
    <dgm:cxn modelId="{99DA49FC-8FAC-49BE-86CD-DEDDCEA787D2}" type="presOf" srcId="{5D4821F3-52AB-4802-8B8D-394BBFCA4859}" destId="{C7C5F96E-E26C-4B84-B494-A7193081A2B7}" srcOrd="0" destOrd="0" presId="urn:microsoft.com/office/officeart/2005/8/layout/process4"/>
    <dgm:cxn modelId="{E41A52FF-68F1-4530-8AEF-2E1DFBC38176}" type="presOf" srcId="{8C4216E1-7668-49E2-B71A-36E61A5E00D0}" destId="{38C2927B-A49F-4F40-9BF0-030A6BC02380}" srcOrd="0" destOrd="0" presId="urn:microsoft.com/office/officeart/2005/8/layout/process4"/>
    <dgm:cxn modelId="{098AFCE6-6187-4B7B-B800-1431D4F60941}" type="presParOf" srcId="{C7C5F96E-E26C-4B84-B494-A7193081A2B7}" destId="{5F81CDB1-5901-4CA0-A6FC-9292949DB09E}" srcOrd="0" destOrd="0" presId="urn:microsoft.com/office/officeart/2005/8/layout/process4"/>
    <dgm:cxn modelId="{2269719B-F1C2-48DE-9BE6-58A811D8AF73}" type="presParOf" srcId="{5F81CDB1-5901-4CA0-A6FC-9292949DB09E}" destId="{3E5D8FC5-D144-4AF9-B17C-8C227EF76908}" srcOrd="0" destOrd="0" presId="urn:microsoft.com/office/officeart/2005/8/layout/process4"/>
    <dgm:cxn modelId="{B881DA6C-831E-4B5C-AAAF-F02612392759}" type="presParOf" srcId="{C7C5F96E-E26C-4B84-B494-A7193081A2B7}" destId="{D1297EA4-EA14-42D9-9996-78B6E54AB206}" srcOrd="1" destOrd="0" presId="urn:microsoft.com/office/officeart/2005/8/layout/process4"/>
    <dgm:cxn modelId="{53F18841-FA6C-4A6B-8F7D-E46C7F5A22CD}" type="presParOf" srcId="{C7C5F96E-E26C-4B84-B494-A7193081A2B7}" destId="{34AA337B-DB15-4EE8-AABF-B2AD7350177D}" srcOrd="2" destOrd="0" presId="urn:microsoft.com/office/officeart/2005/8/layout/process4"/>
    <dgm:cxn modelId="{F2530539-E41B-4777-8601-5944AA13E073}" type="presParOf" srcId="{34AA337B-DB15-4EE8-AABF-B2AD7350177D}" destId="{C9129211-6ED0-4AA8-B41C-8E0018C67216}" srcOrd="0" destOrd="0" presId="urn:microsoft.com/office/officeart/2005/8/layout/process4"/>
    <dgm:cxn modelId="{F244EFE0-E4B2-432A-A31D-FCC118EA7A1D}" type="presParOf" srcId="{34AA337B-DB15-4EE8-AABF-B2AD7350177D}" destId="{8116661F-5A05-4D12-B7D8-14002B8BA545}" srcOrd="1" destOrd="0" presId="urn:microsoft.com/office/officeart/2005/8/layout/process4"/>
    <dgm:cxn modelId="{96F06259-B492-469E-8539-F38FA8C4FB56}" type="presParOf" srcId="{34AA337B-DB15-4EE8-AABF-B2AD7350177D}" destId="{618CFEE6-DFAE-47C6-845A-7FE2F1C9F7DC}" srcOrd="2" destOrd="0" presId="urn:microsoft.com/office/officeart/2005/8/layout/process4"/>
    <dgm:cxn modelId="{86160068-D0C0-4AB9-A397-4FA2CEF8C53D}" type="presParOf" srcId="{618CFEE6-DFAE-47C6-845A-7FE2F1C9F7DC}" destId="{EE07F407-442E-4B46-AD1E-5253E28EEA0B}" srcOrd="0" destOrd="0" presId="urn:microsoft.com/office/officeart/2005/8/layout/process4"/>
    <dgm:cxn modelId="{8D494FD0-F398-4018-BF96-91B4A8844469}" type="presParOf" srcId="{618CFEE6-DFAE-47C6-845A-7FE2F1C9F7DC}" destId="{16BCAB27-8955-4A77-93FD-30C8E25C8FE5}" srcOrd="1" destOrd="0" presId="urn:microsoft.com/office/officeart/2005/8/layout/process4"/>
    <dgm:cxn modelId="{374EE283-17BB-45D8-9BAF-A709782F1D1F}" type="presParOf" srcId="{618CFEE6-DFAE-47C6-845A-7FE2F1C9F7DC}" destId="{CFA57A7E-D22D-4851-A77E-E7681D968BEE}" srcOrd="2" destOrd="0" presId="urn:microsoft.com/office/officeart/2005/8/layout/process4"/>
    <dgm:cxn modelId="{48D99B12-27B6-45E8-91E0-F7E2F1D8F965}" type="presParOf" srcId="{618CFEE6-DFAE-47C6-845A-7FE2F1C9F7DC}" destId="{6E94F649-C698-4F64-8767-57CBFC1E9CE7}" srcOrd="3" destOrd="0" presId="urn:microsoft.com/office/officeart/2005/8/layout/process4"/>
    <dgm:cxn modelId="{30031EBD-B7AA-4AFF-8BD8-701C138F5282}" type="presParOf" srcId="{618CFEE6-DFAE-47C6-845A-7FE2F1C9F7DC}" destId="{38DB30EC-7EE4-44E1-A6BA-B99B63F0092C}" srcOrd="4" destOrd="0" presId="urn:microsoft.com/office/officeart/2005/8/layout/process4"/>
    <dgm:cxn modelId="{04E897EE-D2C3-42A1-AAB3-D5B7FDAFBA7B}" type="presParOf" srcId="{618CFEE6-DFAE-47C6-845A-7FE2F1C9F7DC}" destId="{38C2927B-A49F-4F40-9BF0-030A6BC02380}" srcOrd="5" destOrd="0" presId="urn:microsoft.com/office/officeart/2005/8/layout/process4"/>
    <dgm:cxn modelId="{98943640-F1A4-4825-A707-DBD8D4178F38}" type="presParOf" srcId="{618CFEE6-DFAE-47C6-845A-7FE2F1C9F7DC}" destId="{35A215BC-4D67-4DEF-B6A5-4FAB10BF58A5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760154-124B-44D3-A011-739F64190D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2AC230-B4A2-4C1A-B349-00D3DAA44AFE}">
      <dgm:prSet phldrT="[Text]" custT="1"/>
      <dgm:spPr>
        <a:solidFill>
          <a:schemeClr val="accent5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dirty="0"/>
            <a:t>C</a:t>
          </a:r>
          <a:r>
            <a:rPr lang="en-NZ" sz="3500" dirty="0"/>
            <a:t> </a:t>
          </a:r>
        </a:p>
        <a:p>
          <a:pPr>
            <a:spcAft>
              <a:spcPts val="0"/>
            </a:spcAft>
          </a:pPr>
          <a:r>
            <a:rPr lang="en-NZ" sz="2800" dirty="0"/>
            <a:t>15%</a:t>
          </a:r>
          <a:endParaRPr lang="en-GB" sz="2800" dirty="0"/>
        </a:p>
      </dgm:t>
    </dgm:pt>
    <dgm:pt modelId="{DB856266-4B75-4DC9-83BA-E9D6E1C02407}" type="parTrans" cxnId="{0EA12EF5-C8C9-42BC-9966-CBD976431F3E}">
      <dgm:prSet/>
      <dgm:spPr/>
      <dgm:t>
        <a:bodyPr/>
        <a:lstStyle/>
        <a:p>
          <a:endParaRPr lang="en-GB"/>
        </a:p>
      </dgm:t>
    </dgm:pt>
    <dgm:pt modelId="{9F0FCE3D-48C2-450B-BF6C-CE6F575BC7F5}" type="sibTrans" cxnId="{0EA12EF5-C8C9-42BC-9966-CBD976431F3E}">
      <dgm:prSet/>
      <dgm:spPr/>
      <dgm:t>
        <a:bodyPr/>
        <a:lstStyle/>
        <a:p>
          <a:endParaRPr lang="en-GB"/>
        </a:p>
      </dgm:t>
    </dgm:pt>
    <dgm:pt modelId="{BAD195DF-5D5A-4872-BF06-AD2A468E7FD6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dirty="0"/>
            <a:t>D</a:t>
          </a:r>
          <a:r>
            <a:rPr lang="en-NZ" sz="4000" dirty="0"/>
            <a:t> </a:t>
          </a:r>
        </a:p>
        <a:p>
          <a:pPr>
            <a:spcAft>
              <a:spcPts val="0"/>
            </a:spcAft>
          </a:pPr>
          <a:r>
            <a:rPr lang="en-NZ" sz="2800" dirty="0"/>
            <a:t>15%</a:t>
          </a:r>
          <a:endParaRPr lang="en-GB" sz="2800" dirty="0"/>
        </a:p>
      </dgm:t>
    </dgm:pt>
    <dgm:pt modelId="{6ED38183-3FDE-4214-B123-811C11E5C40D}" type="parTrans" cxnId="{E034B2FC-748C-4A17-AD4F-A37DE3EDCF1C}">
      <dgm:prSet/>
      <dgm:spPr/>
      <dgm:t>
        <a:bodyPr/>
        <a:lstStyle/>
        <a:p>
          <a:endParaRPr lang="en-GB"/>
        </a:p>
      </dgm:t>
    </dgm:pt>
    <dgm:pt modelId="{6CEC112A-1B49-4DF5-A3A7-98B458A8D278}" type="sibTrans" cxnId="{E034B2FC-748C-4A17-AD4F-A37DE3EDCF1C}">
      <dgm:prSet/>
      <dgm:spPr/>
      <dgm:t>
        <a:bodyPr/>
        <a:lstStyle/>
        <a:p>
          <a:endParaRPr lang="en-GB"/>
        </a:p>
      </dgm:t>
    </dgm:pt>
    <dgm:pt modelId="{BB94EC84-4D93-4625-BB66-B6A49DF60503}">
      <dgm:prSet phldrT="[Text]"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b="0" dirty="0"/>
            <a:t>S</a:t>
          </a:r>
        </a:p>
        <a:p>
          <a:pPr>
            <a:spcAft>
              <a:spcPts val="0"/>
            </a:spcAft>
          </a:pPr>
          <a:r>
            <a:rPr lang="en-NZ" sz="2800" dirty="0"/>
            <a:t>35%</a:t>
          </a:r>
          <a:endParaRPr lang="en-GB" sz="2800" dirty="0"/>
        </a:p>
      </dgm:t>
    </dgm:pt>
    <dgm:pt modelId="{6EE68998-4E9B-49EA-A18E-A22538014A4A}" type="parTrans" cxnId="{CB7F58CC-6D31-4B27-838E-83D3411E0D81}">
      <dgm:prSet/>
      <dgm:spPr/>
      <dgm:t>
        <a:bodyPr/>
        <a:lstStyle/>
        <a:p>
          <a:endParaRPr lang="en-GB"/>
        </a:p>
      </dgm:t>
    </dgm:pt>
    <dgm:pt modelId="{67B6B756-3538-4795-ABBB-39258969CF31}" type="sibTrans" cxnId="{CB7F58CC-6D31-4B27-838E-83D3411E0D81}">
      <dgm:prSet/>
      <dgm:spPr/>
      <dgm:t>
        <a:bodyPr/>
        <a:lstStyle/>
        <a:p>
          <a:endParaRPr lang="en-GB"/>
        </a:p>
      </dgm:t>
    </dgm:pt>
    <dgm:pt modelId="{8B5E8F90-C40D-4F3C-BE8B-850284578D21}">
      <dgm:prSet phldrT="[Text]"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5400" dirty="0"/>
            <a:t>I </a:t>
          </a:r>
        </a:p>
        <a:p>
          <a:pPr>
            <a:spcAft>
              <a:spcPts val="0"/>
            </a:spcAft>
          </a:pPr>
          <a:r>
            <a:rPr lang="en-NZ" sz="2800" dirty="0"/>
            <a:t>35%</a:t>
          </a:r>
          <a:endParaRPr lang="en-GB" sz="2800" dirty="0"/>
        </a:p>
      </dgm:t>
    </dgm:pt>
    <dgm:pt modelId="{1DF59DBB-4BD9-4678-B73D-E94EA2650613}" type="parTrans" cxnId="{BD31CEEC-6CA3-4392-8145-50ADEAA15AE1}">
      <dgm:prSet/>
      <dgm:spPr/>
      <dgm:t>
        <a:bodyPr/>
        <a:lstStyle/>
        <a:p>
          <a:endParaRPr lang="en-GB"/>
        </a:p>
      </dgm:t>
    </dgm:pt>
    <dgm:pt modelId="{75C12F7D-52D9-4249-8024-E35C9170853F}" type="sibTrans" cxnId="{BD31CEEC-6CA3-4392-8145-50ADEAA15AE1}">
      <dgm:prSet/>
      <dgm:spPr/>
      <dgm:t>
        <a:bodyPr/>
        <a:lstStyle/>
        <a:p>
          <a:endParaRPr lang="en-GB"/>
        </a:p>
      </dgm:t>
    </dgm:pt>
    <dgm:pt modelId="{C9570F2D-C1B0-4CB2-9668-4416DDA5C50F}" type="pres">
      <dgm:prSet presAssocID="{52760154-124B-44D3-A011-739F64190D5C}" presName="diagram" presStyleCnt="0">
        <dgm:presLayoutVars>
          <dgm:dir/>
          <dgm:resizeHandles val="exact"/>
        </dgm:presLayoutVars>
      </dgm:prSet>
      <dgm:spPr/>
    </dgm:pt>
    <dgm:pt modelId="{12DA3709-BC44-4D53-8B65-6C39543FCADE}" type="pres">
      <dgm:prSet presAssocID="{DA2AC230-B4A2-4C1A-B349-00D3DAA44AFE}" presName="node" presStyleLbl="node1" presStyleIdx="0" presStyleCnt="4" custLinFactNeighborX="546" custLinFactNeighborY="101">
        <dgm:presLayoutVars>
          <dgm:bulletEnabled val="1"/>
        </dgm:presLayoutVars>
      </dgm:prSet>
      <dgm:spPr/>
    </dgm:pt>
    <dgm:pt modelId="{108DDA5F-C0C5-4C7A-A4FD-2F1656FEB8C0}" type="pres">
      <dgm:prSet presAssocID="{9F0FCE3D-48C2-450B-BF6C-CE6F575BC7F5}" presName="sibTrans" presStyleCnt="0"/>
      <dgm:spPr/>
    </dgm:pt>
    <dgm:pt modelId="{F35BD422-C0AD-4DFB-B6AB-FF36BA18C3D9}" type="pres">
      <dgm:prSet presAssocID="{BAD195DF-5D5A-4872-BF06-AD2A468E7FD6}" presName="node" presStyleLbl="node1" presStyleIdx="1" presStyleCnt="4" custLinFactNeighborX="215" custLinFactNeighborY="-5758">
        <dgm:presLayoutVars>
          <dgm:bulletEnabled val="1"/>
        </dgm:presLayoutVars>
      </dgm:prSet>
      <dgm:spPr/>
    </dgm:pt>
    <dgm:pt modelId="{E77317B1-DFA5-4F8A-98F5-67649DB32CF2}" type="pres">
      <dgm:prSet presAssocID="{6CEC112A-1B49-4DF5-A3A7-98B458A8D278}" presName="sibTrans" presStyleCnt="0"/>
      <dgm:spPr/>
    </dgm:pt>
    <dgm:pt modelId="{78DDAEBD-E719-4232-83A3-52C09E3465B1}" type="pres">
      <dgm:prSet presAssocID="{BB94EC84-4D93-4625-BB66-B6A49DF60503}" presName="node" presStyleLbl="node1" presStyleIdx="2" presStyleCnt="4">
        <dgm:presLayoutVars>
          <dgm:bulletEnabled val="1"/>
        </dgm:presLayoutVars>
      </dgm:prSet>
      <dgm:spPr/>
    </dgm:pt>
    <dgm:pt modelId="{E9CB7E3D-6690-4620-9D0C-A622239CBFA4}" type="pres">
      <dgm:prSet presAssocID="{67B6B756-3538-4795-ABBB-39258969CF31}" presName="sibTrans" presStyleCnt="0"/>
      <dgm:spPr/>
    </dgm:pt>
    <dgm:pt modelId="{01260AB6-1842-4F4C-92B1-B86E48F6D098}" type="pres">
      <dgm:prSet presAssocID="{8B5E8F90-C40D-4F3C-BE8B-850284578D21}" presName="node" presStyleLbl="node1" presStyleIdx="3" presStyleCnt="4">
        <dgm:presLayoutVars>
          <dgm:bulletEnabled val="1"/>
        </dgm:presLayoutVars>
      </dgm:prSet>
      <dgm:spPr/>
    </dgm:pt>
  </dgm:ptLst>
  <dgm:cxnLst>
    <dgm:cxn modelId="{9ED22B15-A44E-4F0F-A81E-400CD806CA95}" type="presOf" srcId="{BB94EC84-4D93-4625-BB66-B6A49DF60503}" destId="{78DDAEBD-E719-4232-83A3-52C09E3465B1}" srcOrd="0" destOrd="0" presId="urn:microsoft.com/office/officeart/2005/8/layout/default"/>
    <dgm:cxn modelId="{BA54385C-7557-44D2-9E38-B34D1ECE133F}" type="presOf" srcId="{52760154-124B-44D3-A011-739F64190D5C}" destId="{C9570F2D-C1B0-4CB2-9668-4416DDA5C50F}" srcOrd="0" destOrd="0" presId="urn:microsoft.com/office/officeart/2005/8/layout/default"/>
    <dgm:cxn modelId="{C8DD165D-B71E-417D-A059-1962CB13EBF1}" type="presOf" srcId="{DA2AC230-B4A2-4C1A-B349-00D3DAA44AFE}" destId="{12DA3709-BC44-4D53-8B65-6C39543FCADE}" srcOrd="0" destOrd="0" presId="urn:microsoft.com/office/officeart/2005/8/layout/default"/>
    <dgm:cxn modelId="{9A1B7073-525C-4A6A-8561-2BF8E684FDF2}" type="presOf" srcId="{BAD195DF-5D5A-4872-BF06-AD2A468E7FD6}" destId="{F35BD422-C0AD-4DFB-B6AB-FF36BA18C3D9}" srcOrd="0" destOrd="0" presId="urn:microsoft.com/office/officeart/2005/8/layout/default"/>
    <dgm:cxn modelId="{0C3E5459-A474-4641-8ECF-9C5618568A10}" type="presOf" srcId="{8B5E8F90-C40D-4F3C-BE8B-850284578D21}" destId="{01260AB6-1842-4F4C-92B1-B86E48F6D098}" srcOrd="0" destOrd="0" presId="urn:microsoft.com/office/officeart/2005/8/layout/default"/>
    <dgm:cxn modelId="{CB7F58CC-6D31-4B27-838E-83D3411E0D81}" srcId="{52760154-124B-44D3-A011-739F64190D5C}" destId="{BB94EC84-4D93-4625-BB66-B6A49DF60503}" srcOrd="2" destOrd="0" parTransId="{6EE68998-4E9B-49EA-A18E-A22538014A4A}" sibTransId="{67B6B756-3538-4795-ABBB-39258969CF31}"/>
    <dgm:cxn modelId="{BD31CEEC-6CA3-4392-8145-50ADEAA15AE1}" srcId="{52760154-124B-44D3-A011-739F64190D5C}" destId="{8B5E8F90-C40D-4F3C-BE8B-850284578D21}" srcOrd="3" destOrd="0" parTransId="{1DF59DBB-4BD9-4678-B73D-E94EA2650613}" sibTransId="{75C12F7D-52D9-4249-8024-E35C9170853F}"/>
    <dgm:cxn modelId="{0EA12EF5-C8C9-42BC-9966-CBD976431F3E}" srcId="{52760154-124B-44D3-A011-739F64190D5C}" destId="{DA2AC230-B4A2-4C1A-B349-00D3DAA44AFE}" srcOrd="0" destOrd="0" parTransId="{DB856266-4B75-4DC9-83BA-E9D6E1C02407}" sibTransId="{9F0FCE3D-48C2-450B-BF6C-CE6F575BC7F5}"/>
    <dgm:cxn modelId="{E034B2FC-748C-4A17-AD4F-A37DE3EDCF1C}" srcId="{52760154-124B-44D3-A011-739F64190D5C}" destId="{BAD195DF-5D5A-4872-BF06-AD2A468E7FD6}" srcOrd="1" destOrd="0" parTransId="{6ED38183-3FDE-4214-B123-811C11E5C40D}" sibTransId="{6CEC112A-1B49-4DF5-A3A7-98B458A8D278}"/>
    <dgm:cxn modelId="{0A91FA40-34B1-4101-B0E9-DE528DBD157F}" type="presParOf" srcId="{C9570F2D-C1B0-4CB2-9668-4416DDA5C50F}" destId="{12DA3709-BC44-4D53-8B65-6C39543FCADE}" srcOrd="0" destOrd="0" presId="urn:microsoft.com/office/officeart/2005/8/layout/default"/>
    <dgm:cxn modelId="{5CBDDE4F-DBF2-4D95-8A97-93A06C759B95}" type="presParOf" srcId="{C9570F2D-C1B0-4CB2-9668-4416DDA5C50F}" destId="{108DDA5F-C0C5-4C7A-A4FD-2F1656FEB8C0}" srcOrd="1" destOrd="0" presId="urn:microsoft.com/office/officeart/2005/8/layout/default"/>
    <dgm:cxn modelId="{DBB50C9D-C06C-43CF-A95B-20AFF5F06C4C}" type="presParOf" srcId="{C9570F2D-C1B0-4CB2-9668-4416DDA5C50F}" destId="{F35BD422-C0AD-4DFB-B6AB-FF36BA18C3D9}" srcOrd="2" destOrd="0" presId="urn:microsoft.com/office/officeart/2005/8/layout/default"/>
    <dgm:cxn modelId="{9C6515D3-8631-444B-8ADF-7484BC42973F}" type="presParOf" srcId="{C9570F2D-C1B0-4CB2-9668-4416DDA5C50F}" destId="{E77317B1-DFA5-4F8A-98F5-67649DB32CF2}" srcOrd="3" destOrd="0" presId="urn:microsoft.com/office/officeart/2005/8/layout/default"/>
    <dgm:cxn modelId="{109BC0C4-FB0C-49E6-9E1C-ACC3E2A9032D}" type="presParOf" srcId="{C9570F2D-C1B0-4CB2-9668-4416DDA5C50F}" destId="{78DDAEBD-E719-4232-83A3-52C09E3465B1}" srcOrd="4" destOrd="0" presId="urn:microsoft.com/office/officeart/2005/8/layout/default"/>
    <dgm:cxn modelId="{5F5A6052-2D4E-486A-BDA2-AAA22335E86F}" type="presParOf" srcId="{C9570F2D-C1B0-4CB2-9668-4416DDA5C50F}" destId="{E9CB7E3D-6690-4620-9D0C-A622239CBFA4}" srcOrd="5" destOrd="0" presId="urn:microsoft.com/office/officeart/2005/8/layout/default"/>
    <dgm:cxn modelId="{98D28E44-12EF-4D01-B1CA-6806E3B5CE60}" type="presParOf" srcId="{C9570F2D-C1B0-4CB2-9668-4416DDA5C50F}" destId="{01260AB6-1842-4F4C-92B1-B86E48F6D09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760154-124B-44D3-A011-739F64190D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2AC230-B4A2-4C1A-B349-00D3DAA44AFE}">
      <dgm:prSet phldrT="[Text]" custT="1"/>
      <dgm:spPr>
        <a:solidFill>
          <a:schemeClr val="accent5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dirty="0"/>
            <a:t>C</a:t>
          </a:r>
          <a:r>
            <a:rPr lang="en-NZ" sz="3500" dirty="0"/>
            <a:t> </a:t>
          </a:r>
        </a:p>
        <a:p>
          <a:pPr>
            <a:spcAft>
              <a:spcPts val="0"/>
            </a:spcAft>
          </a:pPr>
          <a:r>
            <a:rPr lang="en-NZ" sz="2800" dirty="0"/>
            <a:t>15%</a:t>
          </a:r>
          <a:endParaRPr lang="en-GB" sz="2800" dirty="0"/>
        </a:p>
      </dgm:t>
    </dgm:pt>
    <dgm:pt modelId="{DB856266-4B75-4DC9-83BA-E9D6E1C02407}" type="parTrans" cxnId="{0EA12EF5-C8C9-42BC-9966-CBD976431F3E}">
      <dgm:prSet/>
      <dgm:spPr/>
      <dgm:t>
        <a:bodyPr/>
        <a:lstStyle/>
        <a:p>
          <a:endParaRPr lang="en-GB"/>
        </a:p>
      </dgm:t>
    </dgm:pt>
    <dgm:pt modelId="{9F0FCE3D-48C2-450B-BF6C-CE6F575BC7F5}" type="sibTrans" cxnId="{0EA12EF5-C8C9-42BC-9966-CBD976431F3E}">
      <dgm:prSet/>
      <dgm:spPr/>
      <dgm:t>
        <a:bodyPr/>
        <a:lstStyle/>
        <a:p>
          <a:endParaRPr lang="en-GB"/>
        </a:p>
      </dgm:t>
    </dgm:pt>
    <dgm:pt modelId="{BAD195DF-5D5A-4872-BF06-AD2A468E7FD6}">
      <dgm:prSet phldrT="[Text]" custT="1"/>
      <dgm:spPr>
        <a:solidFill>
          <a:srgbClr val="FF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dirty="0"/>
            <a:t>D</a:t>
          </a:r>
          <a:r>
            <a:rPr lang="en-NZ" sz="4000" dirty="0"/>
            <a:t> </a:t>
          </a:r>
        </a:p>
        <a:p>
          <a:pPr>
            <a:spcAft>
              <a:spcPts val="0"/>
            </a:spcAft>
          </a:pPr>
          <a:r>
            <a:rPr lang="en-NZ" sz="2800" dirty="0"/>
            <a:t>15%</a:t>
          </a:r>
          <a:endParaRPr lang="en-GB" sz="2800" dirty="0"/>
        </a:p>
      </dgm:t>
    </dgm:pt>
    <dgm:pt modelId="{6ED38183-3FDE-4214-B123-811C11E5C40D}" type="parTrans" cxnId="{E034B2FC-748C-4A17-AD4F-A37DE3EDCF1C}">
      <dgm:prSet/>
      <dgm:spPr/>
      <dgm:t>
        <a:bodyPr/>
        <a:lstStyle/>
        <a:p>
          <a:endParaRPr lang="en-GB"/>
        </a:p>
      </dgm:t>
    </dgm:pt>
    <dgm:pt modelId="{6CEC112A-1B49-4DF5-A3A7-98B458A8D278}" type="sibTrans" cxnId="{E034B2FC-748C-4A17-AD4F-A37DE3EDCF1C}">
      <dgm:prSet/>
      <dgm:spPr/>
      <dgm:t>
        <a:bodyPr/>
        <a:lstStyle/>
        <a:p>
          <a:endParaRPr lang="en-GB"/>
        </a:p>
      </dgm:t>
    </dgm:pt>
    <dgm:pt modelId="{BB94EC84-4D93-4625-BB66-B6A49DF60503}">
      <dgm:prSet phldrT="[Text]"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7200" b="0" dirty="0"/>
            <a:t>S</a:t>
          </a:r>
        </a:p>
        <a:p>
          <a:pPr>
            <a:spcAft>
              <a:spcPts val="0"/>
            </a:spcAft>
          </a:pPr>
          <a:r>
            <a:rPr lang="en-NZ" sz="2800" dirty="0"/>
            <a:t>35%</a:t>
          </a:r>
          <a:endParaRPr lang="en-GB" sz="2800" dirty="0"/>
        </a:p>
      </dgm:t>
    </dgm:pt>
    <dgm:pt modelId="{6EE68998-4E9B-49EA-A18E-A22538014A4A}" type="parTrans" cxnId="{CB7F58CC-6D31-4B27-838E-83D3411E0D81}">
      <dgm:prSet/>
      <dgm:spPr/>
      <dgm:t>
        <a:bodyPr/>
        <a:lstStyle/>
        <a:p>
          <a:endParaRPr lang="en-GB"/>
        </a:p>
      </dgm:t>
    </dgm:pt>
    <dgm:pt modelId="{67B6B756-3538-4795-ABBB-39258969CF31}" type="sibTrans" cxnId="{CB7F58CC-6D31-4B27-838E-83D3411E0D81}">
      <dgm:prSet/>
      <dgm:spPr/>
      <dgm:t>
        <a:bodyPr/>
        <a:lstStyle/>
        <a:p>
          <a:endParaRPr lang="en-GB"/>
        </a:p>
      </dgm:t>
    </dgm:pt>
    <dgm:pt modelId="{8B5E8F90-C40D-4F3C-BE8B-850284578D21}">
      <dgm:prSet phldrT="[Text]"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NZ" sz="5400" dirty="0"/>
            <a:t>I </a:t>
          </a:r>
        </a:p>
        <a:p>
          <a:pPr>
            <a:spcAft>
              <a:spcPts val="0"/>
            </a:spcAft>
          </a:pPr>
          <a:r>
            <a:rPr lang="en-NZ" sz="2800" dirty="0"/>
            <a:t>35%</a:t>
          </a:r>
          <a:endParaRPr lang="en-GB" sz="2800" dirty="0"/>
        </a:p>
      </dgm:t>
    </dgm:pt>
    <dgm:pt modelId="{1DF59DBB-4BD9-4678-B73D-E94EA2650613}" type="parTrans" cxnId="{BD31CEEC-6CA3-4392-8145-50ADEAA15AE1}">
      <dgm:prSet/>
      <dgm:spPr/>
      <dgm:t>
        <a:bodyPr/>
        <a:lstStyle/>
        <a:p>
          <a:endParaRPr lang="en-GB"/>
        </a:p>
      </dgm:t>
    </dgm:pt>
    <dgm:pt modelId="{75C12F7D-52D9-4249-8024-E35C9170853F}" type="sibTrans" cxnId="{BD31CEEC-6CA3-4392-8145-50ADEAA15AE1}">
      <dgm:prSet/>
      <dgm:spPr/>
      <dgm:t>
        <a:bodyPr/>
        <a:lstStyle/>
        <a:p>
          <a:endParaRPr lang="en-GB"/>
        </a:p>
      </dgm:t>
    </dgm:pt>
    <dgm:pt modelId="{C9570F2D-C1B0-4CB2-9668-4416DDA5C50F}" type="pres">
      <dgm:prSet presAssocID="{52760154-124B-44D3-A011-739F64190D5C}" presName="diagram" presStyleCnt="0">
        <dgm:presLayoutVars>
          <dgm:dir/>
          <dgm:resizeHandles val="exact"/>
        </dgm:presLayoutVars>
      </dgm:prSet>
      <dgm:spPr/>
    </dgm:pt>
    <dgm:pt modelId="{12DA3709-BC44-4D53-8B65-6C39543FCADE}" type="pres">
      <dgm:prSet presAssocID="{DA2AC230-B4A2-4C1A-B349-00D3DAA44AFE}" presName="node" presStyleLbl="node1" presStyleIdx="0" presStyleCnt="4" custLinFactNeighborX="546" custLinFactNeighborY="101">
        <dgm:presLayoutVars>
          <dgm:bulletEnabled val="1"/>
        </dgm:presLayoutVars>
      </dgm:prSet>
      <dgm:spPr/>
    </dgm:pt>
    <dgm:pt modelId="{108DDA5F-C0C5-4C7A-A4FD-2F1656FEB8C0}" type="pres">
      <dgm:prSet presAssocID="{9F0FCE3D-48C2-450B-BF6C-CE6F575BC7F5}" presName="sibTrans" presStyleCnt="0"/>
      <dgm:spPr/>
    </dgm:pt>
    <dgm:pt modelId="{F35BD422-C0AD-4DFB-B6AB-FF36BA18C3D9}" type="pres">
      <dgm:prSet presAssocID="{BAD195DF-5D5A-4872-BF06-AD2A468E7FD6}" presName="node" presStyleLbl="node1" presStyleIdx="1" presStyleCnt="4">
        <dgm:presLayoutVars>
          <dgm:bulletEnabled val="1"/>
        </dgm:presLayoutVars>
      </dgm:prSet>
      <dgm:spPr/>
    </dgm:pt>
    <dgm:pt modelId="{E77317B1-DFA5-4F8A-98F5-67649DB32CF2}" type="pres">
      <dgm:prSet presAssocID="{6CEC112A-1B49-4DF5-A3A7-98B458A8D278}" presName="sibTrans" presStyleCnt="0"/>
      <dgm:spPr/>
    </dgm:pt>
    <dgm:pt modelId="{78DDAEBD-E719-4232-83A3-52C09E3465B1}" type="pres">
      <dgm:prSet presAssocID="{BB94EC84-4D93-4625-BB66-B6A49DF60503}" presName="node" presStyleLbl="node1" presStyleIdx="2" presStyleCnt="4">
        <dgm:presLayoutVars>
          <dgm:bulletEnabled val="1"/>
        </dgm:presLayoutVars>
      </dgm:prSet>
      <dgm:spPr/>
    </dgm:pt>
    <dgm:pt modelId="{E9CB7E3D-6690-4620-9D0C-A622239CBFA4}" type="pres">
      <dgm:prSet presAssocID="{67B6B756-3538-4795-ABBB-39258969CF31}" presName="sibTrans" presStyleCnt="0"/>
      <dgm:spPr/>
    </dgm:pt>
    <dgm:pt modelId="{01260AB6-1842-4F4C-92B1-B86E48F6D098}" type="pres">
      <dgm:prSet presAssocID="{8B5E8F90-C40D-4F3C-BE8B-850284578D21}" presName="node" presStyleLbl="node1" presStyleIdx="3" presStyleCnt="4">
        <dgm:presLayoutVars>
          <dgm:bulletEnabled val="1"/>
        </dgm:presLayoutVars>
      </dgm:prSet>
      <dgm:spPr/>
    </dgm:pt>
  </dgm:ptLst>
  <dgm:cxnLst>
    <dgm:cxn modelId="{9ED22B15-A44E-4F0F-A81E-400CD806CA95}" type="presOf" srcId="{BB94EC84-4D93-4625-BB66-B6A49DF60503}" destId="{78DDAEBD-E719-4232-83A3-52C09E3465B1}" srcOrd="0" destOrd="0" presId="urn:microsoft.com/office/officeart/2005/8/layout/default"/>
    <dgm:cxn modelId="{BA54385C-7557-44D2-9E38-B34D1ECE133F}" type="presOf" srcId="{52760154-124B-44D3-A011-739F64190D5C}" destId="{C9570F2D-C1B0-4CB2-9668-4416DDA5C50F}" srcOrd="0" destOrd="0" presId="urn:microsoft.com/office/officeart/2005/8/layout/default"/>
    <dgm:cxn modelId="{C8DD165D-B71E-417D-A059-1962CB13EBF1}" type="presOf" srcId="{DA2AC230-B4A2-4C1A-B349-00D3DAA44AFE}" destId="{12DA3709-BC44-4D53-8B65-6C39543FCADE}" srcOrd="0" destOrd="0" presId="urn:microsoft.com/office/officeart/2005/8/layout/default"/>
    <dgm:cxn modelId="{9A1B7073-525C-4A6A-8561-2BF8E684FDF2}" type="presOf" srcId="{BAD195DF-5D5A-4872-BF06-AD2A468E7FD6}" destId="{F35BD422-C0AD-4DFB-B6AB-FF36BA18C3D9}" srcOrd="0" destOrd="0" presId="urn:microsoft.com/office/officeart/2005/8/layout/default"/>
    <dgm:cxn modelId="{0C3E5459-A474-4641-8ECF-9C5618568A10}" type="presOf" srcId="{8B5E8F90-C40D-4F3C-BE8B-850284578D21}" destId="{01260AB6-1842-4F4C-92B1-B86E48F6D098}" srcOrd="0" destOrd="0" presId="urn:microsoft.com/office/officeart/2005/8/layout/default"/>
    <dgm:cxn modelId="{CB7F58CC-6D31-4B27-838E-83D3411E0D81}" srcId="{52760154-124B-44D3-A011-739F64190D5C}" destId="{BB94EC84-4D93-4625-BB66-B6A49DF60503}" srcOrd="2" destOrd="0" parTransId="{6EE68998-4E9B-49EA-A18E-A22538014A4A}" sibTransId="{67B6B756-3538-4795-ABBB-39258969CF31}"/>
    <dgm:cxn modelId="{BD31CEEC-6CA3-4392-8145-50ADEAA15AE1}" srcId="{52760154-124B-44D3-A011-739F64190D5C}" destId="{8B5E8F90-C40D-4F3C-BE8B-850284578D21}" srcOrd="3" destOrd="0" parTransId="{1DF59DBB-4BD9-4678-B73D-E94EA2650613}" sibTransId="{75C12F7D-52D9-4249-8024-E35C9170853F}"/>
    <dgm:cxn modelId="{0EA12EF5-C8C9-42BC-9966-CBD976431F3E}" srcId="{52760154-124B-44D3-A011-739F64190D5C}" destId="{DA2AC230-B4A2-4C1A-B349-00D3DAA44AFE}" srcOrd="0" destOrd="0" parTransId="{DB856266-4B75-4DC9-83BA-E9D6E1C02407}" sibTransId="{9F0FCE3D-48C2-450B-BF6C-CE6F575BC7F5}"/>
    <dgm:cxn modelId="{E034B2FC-748C-4A17-AD4F-A37DE3EDCF1C}" srcId="{52760154-124B-44D3-A011-739F64190D5C}" destId="{BAD195DF-5D5A-4872-BF06-AD2A468E7FD6}" srcOrd="1" destOrd="0" parTransId="{6ED38183-3FDE-4214-B123-811C11E5C40D}" sibTransId="{6CEC112A-1B49-4DF5-A3A7-98B458A8D278}"/>
    <dgm:cxn modelId="{0A91FA40-34B1-4101-B0E9-DE528DBD157F}" type="presParOf" srcId="{C9570F2D-C1B0-4CB2-9668-4416DDA5C50F}" destId="{12DA3709-BC44-4D53-8B65-6C39543FCADE}" srcOrd="0" destOrd="0" presId="urn:microsoft.com/office/officeart/2005/8/layout/default"/>
    <dgm:cxn modelId="{5CBDDE4F-DBF2-4D95-8A97-93A06C759B95}" type="presParOf" srcId="{C9570F2D-C1B0-4CB2-9668-4416DDA5C50F}" destId="{108DDA5F-C0C5-4C7A-A4FD-2F1656FEB8C0}" srcOrd="1" destOrd="0" presId="urn:microsoft.com/office/officeart/2005/8/layout/default"/>
    <dgm:cxn modelId="{DBB50C9D-C06C-43CF-A95B-20AFF5F06C4C}" type="presParOf" srcId="{C9570F2D-C1B0-4CB2-9668-4416DDA5C50F}" destId="{F35BD422-C0AD-4DFB-B6AB-FF36BA18C3D9}" srcOrd="2" destOrd="0" presId="urn:microsoft.com/office/officeart/2005/8/layout/default"/>
    <dgm:cxn modelId="{9C6515D3-8631-444B-8ADF-7484BC42973F}" type="presParOf" srcId="{C9570F2D-C1B0-4CB2-9668-4416DDA5C50F}" destId="{E77317B1-DFA5-4F8A-98F5-67649DB32CF2}" srcOrd="3" destOrd="0" presId="urn:microsoft.com/office/officeart/2005/8/layout/default"/>
    <dgm:cxn modelId="{109BC0C4-FB0C-49E6-9E1C-ACC3E2A9032D}" type="presParOf" srcId="{C9570F2D-C1B0-4CB2-9668-4416DDA5C50F}" destId="{78DDAEBD-E719-4232-83A3-52C09E3465B1}" srcOrd="4" destOrd="0" presId="urn:microsoft.com/office/officeart/2005/8/layout/default"/>
    <dgm:cxn modelId="{5F5A6052-2D4E-486A-BDA2-AAA22335E86F}" type="presParOf" srcId="{C9570F2D-C1B0-4CB2-9668-4416DDA5C50F}" destId="{E9CB7E3D-6690-4620-9D0C-A622239CBFA4}" srcOrd="5" destOrd="0" presId="urn:microsoft.com/office/officeart/2005/8/layout/default"/>
    <dgm:cxn modelId="{98D28E44-12EF-4D01-B1CA-6806E3B5CE60}" type="presParOf" srcId="{C9570F2D-C1B0-4CB2-9668-4416DDA5C50F}" destId="{01260AB6-1842-4F4C-92B1-B86E48F6D09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3709-BC44-4D53-8B65-6C39543FCADE}">
      <dsp:nvSpPr>
        <dsp:cNvPr id="0" name=""/>
        <dsp:cNvSpPr/>
      </dsp:nvSpPr>
      <dsp:spPr>
        <a:xfrm>
          <a:off x="1142913" y="1205"/>
          <a:ext cx="2726719" cy="1636031"/>
        </a:xfrm>
        <a:prstGeom prst="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kern="1200" dirty="0"/>
            <a:t>C</a:t>
          </a:r>
          <a:r>
            <a:rPr lang="en-NZ" sz="3500" kern="1200" dirty="0"/>
            <a:t> 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15%</a:t>
          </a:r>
          <a:endParaRPr lang="en-GB" sz="2800" kern="1200" dirty="0"/>
        </a:p>
      </dsp:txBody>
      <dsp:txXfrm>
        <a:off x="1142913" y="1205"/>
        <a:ext cx="2726719" cy="1636031"/>
      </dsp:txXfrm>
    </dsp:sp>
    <dsp:sp modelId="{F35BD422-C0AD-4DFB-B6AB-FF36BA18C3D9}">
      <dsp:nvSpPr>
        <dsp:cNvPr id="0" name=""/>
        <dsp:cNvSpPr/>
      </dsp:nvSpPr>
      <dsp:spPr>
        <a:xfrm>
          <a:off x="4142304" y="1205"/>
          <a:ext cx="2726719" cy="1636031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kern="1200" dirty="0"/>
            <a:t>D</a:t>
          </a:r>
          <a:r>
            <a:rPr lang="en-NZ" sz="4000" kern="1200" dirty="0"/>
            <a:t> 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15%</a:t>
          </a:r>
          <a:endParaRPr lang="en-GB" sz="2800" kern="1200" dirty="0"/>
        </a:p>
      </dsp:txBody>
      <dsp:txXfrm>
        <a:off x="4142304" y="1205"/>
        <a:ext cx="2726719" cy="1636031"/>
      </dsp:txXfrm>
    </dsp:sp>
    <dsp:sp modelId="{78DDAEBD-E719-4232-83A3-52C09E3465B1}">
      <dsp:nvSpPr>
        <dsp:cNvPr id="0" name=""/>
        <dsp:cNvSpPr/>
      </dsp:nvSpPr>
      <dsp:spPr>
        <a:xfrm>
          <a:off x="1142913" y="1909908"/>
          <a:ext cx="2726719" cy="1636031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b="0" kern="1200" dirty="0"/>
            <a:t>S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35%</a:t>
          </a:r>
          <a:endParaRPr lang="en-GB" sz="2800" kern="1200" dirty="0"/>
        </a:p>
      </dsp:txBody>
      <dsp:txXfrm>
        <a:off x="1142913" y="1909908"/>
        <a:ext cx="2726719" cy="1636031"/>
      </dsp:txXfrm>
    </dsp:sp>
    <dsp:sp modelId="{01260AB6-1842-4F4C-92B1-B86E48F6D098}">
      <dsp:nvSpPr>
        <dsp:cNvPr id="0" name=""/>
        <dsp:cNvSpPr/>
      </dsp:nvSpPr>
      <dsp:spPr>
        <a:xfrm>
          <a:off x="4142304" y="1909908"/>
          <a:ext cx="2726719" cy="1636031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5400" kern="1200" dirty="0"/>
            <a:t>I 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35%</a:t>
          </a:r>
          <a:endParaRPr lang="en-GB" sz="2800" kern="1200" dirty="0"/>
        </a:p>
      </dsp:txBody>
      <dsp:txXfrm>
        <a:off x="4142304" y="1909908"/>
        <a:ext cx="2726719" cy="1636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D8FC5-D144-4AF9-B17C-8C227EF76908}">
      <dsp:nvSpPr>
        <dsp:cNvPr id="0" name=""/>
        <dsp:cNvSpPr/>
      </dsp:nvSpPr>
      <dsp:spPr>
        <a:xfrm>
          <a:off x="0" y="2645144"/>
          <a:ext cx="8947150" cy="1750007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1" kern="1200" baseline="0" dirty="0">
              <a:solidFill>
                <a:schemeClr val="bg1"/>
              </a:solidFill>
              <a:latin typeface="Calibri" panose="020F0502020204030204" pitchFamily="34" charset="0"/>
            </a:rPr>
            <a:t>DESCRIPTIVE TERMS: Big picture thinker, </a:t>
          </a:r>
          <a:r>
            <a:rPr lang="en-US" sz="1800" b="0" kern="1200" baseline="0" dirty="0">
              <a:solidFill>
                <a:schemeClr val="bg1"/>
              </a:solidFill>
              <a:latin typeface="Calibri" panose="020F0502020204030204" pitchFamily="34" charset="0"/>
            </a:rPr>
            <a:t>Project leader, idea creator, pioneer, changer, thinks future, adventurous, initiator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800" b="1" kern="1200" baseline="0" dirty="0">
              <a:solidFill>
                <a:schemeClr val="bg1"/>
              </a:solidFill>
              <a:latin typeface="Calibri" panose="020F0502020204030204" pitchFamily="34" charset="0"/>
            </a:rPr>
            <a:t>UNDER PRESSURE: </a:t>
          </a:r>
          <a:r>
            <a:rPr lang="en-US" sz="1800" b="0" kern="1200" baseline="0" dirty="0">
              <a:solidFill>
                <a:schemeClr val="bg1"/>
              </a:solidFill>
              <a:latin typeface="Calibri" panose="020F0502020204030204" pitchFamily="34" charset="0"/>
            </a:rPr>
            <a:t>Angry, lack of concern, direct, </a:t>
          </a:r>
          <a:r>
            <a:rPr lang="en-US" sz="1800" b="0" kern="1200" baseline="0" dirty="0" err="1">
              <a:solidFill>
                <a:schemeClr val="bg1"/>
              </a:solidFill>
              <a:latin typeface="Calibri" panose="020F0502020204030204" pitchFamily="34" charset="0"/>
            </a:rPr>
            <a:t>arogant</a:t>
          </a:r>
          <a:endParaRPr lang="en-US" sz="1800" b="0" kern="1200" baseline="0" dirty="0">
            <a:solidFill>
              <a:schemeClr val="bg1"/>
            </a:solidFill>
            <a:latin typeface="Calibri" panose="020F0502020204030204" pitchFamily="34" charset="0"/>
          </a:endParaRP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NZ" sz="1800" b="1" kern="1200" dirty="0">
              <a:solidFill>
                <a:schemeClr val="bg1"/>
              </a:solidFill>
              <a:latin typeface="Calibri" panose="020F0502020204030204" pitchFamily="34" charset="0"/>
            </a:rPr>
            <a:t>BIGGEST FEAR</a:t>
          </a:r>
          <a:r>
            <a:rPr lang="en-NZ" sz="1800" b="0" kern="1200" dirty="0">
              <a:solidFill>
                <a:schemeClr val="bg1"/>
              </a:solidFill>
              <a:latin typeface="Calibri" panose="020F0502020204030204" pitchFamily="34" charset="0"/>
            </a:rPr>
            <a:t>: Loss of control</a:t>
          </a:r>
        </a:p>
      </dsp:txBody>
      <dsp:txXfrm>
        <a:off x="0" y="2645144"/>
        <a:ext cx="8947150" cy="1750007"/>
      </dsp:txXfrm>
    </dsp:sp>
    <dsp:sp modelId="{8116661F-5A05-4D12-B7D8-14002B8BA545}">
      <dsp:nvSpPr>
        <dsp:cNvPr id="0" name=""/>
        <dsp:cNvSpPr/>
      </dsp:nvSpPr>
      <dsp:spPr>
        <a:xfrm rot="10800000">
          <a:off x="0" y="1799"/>
          <a:ext cx="8947150" cy="2677986"/>
        </a:xfrm>
        <a:prstGeom prst="upArrowCallou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bg1"/>
              </a:solidFill>
              <a:latin typeface="Calibri" panose="020F0502020204030204" pitchFamily="34" charset="0"/>
            </a:rPr>
            <a:t>MOST ASSERTIVE OF THE STYLES</a:t>
          </a:r>
          <a:br>
            <a:rPr lang="en-US" sz="1800" b="1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Goal and target focused.. Big picture / big vision.  Loves getting results and challenges. Definitely likes to lead and be in charge to make things happen. </a:t>
          </a:r>
          <a:br>
            <a:rPr lang="en-US" sz="1300" kern="1200" baseline="0" dirty="0">
              <a:latin typeface="Calibri" panose="020F0502020204030204" pitchFamily="34" charset="0"/>
            </a:rPr>
          </a:br>
          <a:r>
            <a:rPr lang="en-US" sz="2400" b="1" u="sng" kern="1200" baseline="0" dirty="0">
              <a:solidFill>
                <a:schemeClr val="bg1"/>
              </a:solidFill>
              <a:latin typeface="+mj-lt"/>
            </a:rPr>
            <a:t>Wants to Win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400" b="1" u="sng" kern="1200" dirty="0">
            <a:solidFill>
              <a:schemeClr val="bg1"/>
            </a:solidFill>
            <a:latin typeface="+mj-lt"/>
          </a:endParaRPr>
        </a:p>
      </dsp:txBody>
      <dsp:txXfrm rot="-10800000">
        <a:off x="0" y="1799"/>
        <a:ext cx="8947150" cy="939973"/>
      </dsp:txXfrm>
    </dsp:sp>
    <dsp:sp modelId="{EE07F407-442E-4B46-AD1E-5253E28EEA0B}">
      <dsp:nvSpPr>
        <dsp:cNvPr id="0" name=""/>
        <dsp:cNvSpPr/>
      </dsp:nvSpPr>
      <dsp:spPr>
        <a:xfrm>
          <a:off x="5975" y="940575"/>
          <a:ext cx="1454537" cy="804169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FF0000"/>
              </a:solidFill>
            </a:rPr>
            <a:t>Decisive</a:t>
          </a:r>
          <a:endParaRPr lang="en-NZ" sz="1600" b="1" kern="1200" dirty="0">
            <a:solidFill>
              <a:srgbClr val="FF0000"/>
            </a:solidFill>
          </a:endParaRPr>
        </a:p>
      </dsp:txBody>
      <dsp:txXfrm>
        <a:off x="5975" y="940575"/>
        <a:ext cx="1454537" cy="804169"/>
      </dsp:txXfrm>
    </dsp:sp>
    <dsp:sp modelId="{16BCAB27-8955-4A77-93FD-30C8E25C8FE5}">
      <dsp:nvSpPr>
        <dsp:cNvPr id="0" name=""/>
        <dsp:cNvSpPr/>
      </dsp:nvSpPr>
      <dsp:spPr>
        <a:xfrm>
          <a:off x="1460513" y="940575"/>
          <a:ext cx="1231980" cy="804169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FF0000"/>
              </a:solidFill>
            </a:rPr>
            <a:t> </a:t>
          </a:r>
          <a:r>
            <a:rPr lang="en-US" sz="1600" b="1" kern="1200" baseline="0" dirty="0">
              <a:solidFill>
                <a:srgbClr val="FF0000"/>
              </a:solidFill>
            </a:rPr>
            <a:t>Outcome focused</a:t>
          </a:r>
          <a:endParaRPr lang="en-NZ" sz="1600" b="1" kern="1200" dirty="0">
            <a:solidFill>
              <a:srgbClr val="FF0000"/>
            </a:solidFill>
          </a:endParaRPr>
        </a:p>
      </dsp:txBody>
      <dsp:txXfrm>
        <a:off x="1460513" y="940575"/>
        <a:ext cx="1231980" cy="804169"/>
      </dsp:txXfrm>
    </dsp:sp>
    <dsp:sp modelId="{CFA57A7E-D22D-4851-A77E-E7681D968BEE}">
      <dsp:nvSpPr>
        <dsp:cNvPr id="0" name=""/>
        <dsp:cNvSpPr/>
      </dsp:nvSpPr>
      <dsp:spPr>
        <a:xfrm>
          <a:off x="2692494" y="940575"/>
          <a:ext cx="976701" cy="804169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FF0000"/>
              </a:solidFill>
            </a:rPr>
            <a:t>Strong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FF0000"/>
              </a:solidFill>
            </a:rPr>
            <a:t>Willed</a:t>
          </a:r>
          <a:endParaRPr lang="en-NZ" sz="1600" b="1" kern="1200" dirty="0">
            <a:solidFill>
              <a:srgbClr val="FF0000"/>
            </a:solidFill>
          </a:endParaRPr>
        </a:p>
      </dsp:txBody>
      <dsp:txXfrm>
        <a:off x="2692494" y="940575"/>
        <a:ext cx="976701" cy="804169"/>
      </dsp:txXfrm>
    </dsp:sp>
    <dsp:sp modelId="{6E94F649-C698-4F64-8767-57CBFC1E9CE7}">
      <dsp:nvSpPr>
        <dsp:cNvPr id="0" name=""/>
        <dsp:cNvSpPr/>
      </dsp:nvSpPr>
      <dsp:spPr>
        <a:xfrm>
          <a:off x="3669196" y="940575"/>
          <a:ext cx="1231980" cy="804169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FF0000"/>
              </a:solidFill>
            </a:rPr>
            <a:t>Demanding</a:t>
          </a:r>
          <a:endParaRPr lang="en-NZ" sz="1400" b="1" kern="1200" dirty="0">
            <a:solidFill>
              <a:srgbClr val="FF0000"/>
            </a:solidFill>
          </a:endParaRPr>
        </a:p>
      </dsp:txBody>
      <dsp:txXfrm>
        <a:off x="3669196" y="940575"/>
        <a:ext cx="1231980" cy="804169"/>
      </dsp:txXfrm>
    </dsp:sp>
    <dsp:sp modelId="{38DB30EC-7EE4-44E1-A6BA-B99B63F0092C}">
      <dsp:nvSpPr>
        <dsp:cNvPr id="0" name=""/>
        <dsp:cNvSpPr/>
      </dsp:nvSpPr>
      <dsp:spPr>
        <a:xfrm>
          <a:off x="4901176" y="940575"/>
          <a:ext cx="1412133" cy="804169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FF0000"/>
              </a:solidFill>
            </a:rPr>
            <a:t>Competitive</a:t>
          </a:r>
        </a:p>
      </dsp:txBody>
      <dsp:txXfrm>
        <a:off x="4901176" y="940575"/>
        <a:ext cx="1412133" cy="804169"/>
      </dsp:txXfrm>
    </dsp:sp>
    <dsp:sp modelId="{38C2927B-A49F-4F40-9BF0-030A6BC02380}">
      <dsp:nvSpPr>
        <dsp:cNvPr id="0" name=""/>
        <dsp:cNvSpPr/>
      </dsp:nvSpPr>
      <dsp:spPr>
        <a:xfrm>
          <a:off x="6313310" y="940575"/>
          <a:ext cx="1395883" cy="804169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FF0000"/>
              </a:solidFill>
            </a:rPr>
            <a:t>Independent</a:t>
          </a:r>
          <a:endParaRPr lang="en-NZ" sz="1400" b="1" kern="1200" dirty="0">
            <a:solidFill>
              <a:srgbClr val="FF0000"/>
            </a:solidFill>
          </a:endParaRPr>
        </a:p>
      </dsp:txBody>
      <dsp:txXfrm>
        <a:off x="6313310" y="940575"/>
        <a:ext cx="1395883" cy="804169"/>
      </dsp:txXfrm>
    </dsp:sp>
    <dsp:sp modelId="{31648AA8-C81D-4873-BAE8-B053A93B3CFC}">
      <dsp:nvSpPr>
        <dsp:cNvPr id="0" name=""/>
        <dsp:cNvSpPr/>
      </dsp:nvSpPr>
      <dsp:spPr>
        <a:xfrm>
          <a:off x="7709193" y="940575"/>
          <a:ext cx="1231980" cy="804169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FF0000"/>
              </a:solidFill>
            </a:rPr>
            <a:t>Self-Confident</a:t>
          </a:r>
          <a:endParaRPr lang="en-NZ" sz="1600" b="1" kern="1200" dirty="0">
            <a:solidFill>
              <a:srgbClr val="FF0000"/>
            </a:solidFill>
          </a:endParaRPr>
        </a:p>
      </dsp:txBody>
      <dsp:txXfrm>
        <a:off x="7709193" y="940575"/>
        <a:ext cx="1231980" cy="804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D8FC5-D144-4AF9-B17C-8C227EF76908}">
      <dsp:nvSpPr>
        <dsp:cNvPr id="0" name=""/>
        <dsp:cNvSpPr/>
      </dsp:nvSpPr>
      <dsp:spPr>
        <a:xfrm>
          <a:off x="0" y="3868191"/>
          <a:ext cx="8947150" cy="939419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DESCRIPTIVE TERMS: </a:t>
          </a:r>
          <a:r>
            <a:rPr lang="en-US" sz="1800" b="0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</a:t>
          </a:r>
          <a:r>
            <a:rPr lang="en-US" sz="1800" b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e</a:t>
          </a:r>
          <a:r>
            <a:rPr lang="en-US" sz="180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rformer, optimist, ideas generator, outgoing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UNDER PRESSURE</a:t>
          </a:r>
          <a:r>
            <a:rPr lang="en-NZ" sz="1800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: Disorganised, lack of focus, short attention span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BIGGEST FEAR</a:t>
          </a:r>
          <a:r>
            <a:rPr lang="en-NZ" sz="1800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:  Social rejection</a:t>
          </a:r>
        </a:p>
      </dsp:txBody>
      <dsp:txXfrm>
        <a:off x="0" y="3868191"/>
        <a:ext cx="8947150" cy="939419"/>
      </dsp:txXfrm>
    </dsp:sp>
    <dsp:sp modelId="{8116661F-5A05-4D12-B7D8-14002B8BA545}">
      <dsp:nvSpPr>
        <dsp:cNvPr id="0" name=""/>
        <dsp:cNvSpPr/>
      </dsp:nvSpPr>
      <dsp:spPr>
        <a:xfrm rot="10800000">
          <a:off x="0" y="0"/>
          <a:ext cx="8946702" cy="3896643"/>
        </a:xfrm>
        <a:prstGeom prst="upArrowCallout">
          <a:avLst/>
        </a:prstGeom>
        <a:solidFill>
          <a:srgbClr val="FFC000"/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88000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baseline="0" dirty="0">
            <a:solidFill>
              <a:schemeClr val="bg1"/>
            </a:solidFill>
            <a:latin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>
              <a:solidFill>
                <a:schemeClr val="bg1"/>
              </a:solidFill>
              <a:latin typeface="Calibri" panose="020F0502020204030204" pitchFamily="34" charset="0"/>
            </a:rPr>
            <a:t>MOST SOCIAL OF THE STYLES</a:t>
          </a:r>
          <a:br>
            <a:rPr lang="en-US" sz="1800" b="0" kern="1200" baseline="0" dirty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900" b="0" kern="1200" baseline="0" dirty="0">
              <a:solidFill>
                <a:schemeClr val="bg1"/>
              </a:solidFill>
              <a:latin typeface="Calibri" panose="020F0502020204030204" pitchFamily="34" charset="0"/>
            </a:rPr>
            <a:t>Likes connecting and interacting with others so they gain energy from them. </a:t>
          </a:r>
          <a:br>
            <a:rPr lang="en-US" sz="1900" b="0" kern="1200" baseline="0" dirty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900" b="0" kern="1200" baseline="0" dirty="0">
              <a:solidFill>
                <a:schemeClr val="bg1"/>
              </a:solidFill>
              <a:latin typeface="Calibri" panose="020F0502020204030204" pitchFamily="34" charset="0"/>
            </a:rPr>
            <a:t>Relationship driven. Enjoys being the center of attention and loves teamwork.             Sees the positive side of life and others, therefore often comes across as happy and fun</a:t>
          </a:r>
          <a:endParaRPr lang="en-US" sz="1900" b="1" kern="1200" baseline="0" dirty="0">
            <a:solidFill>
              <a:schemeClr val="bg1"/>
            </a:solidFill>
            <a:latin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baseline="0" dirty="0">
              <a:solidFill>
                <a:schemeClr val="bg1"/>
              </a:solidFill>
              <a:latin typeface="+mj-lt"/>
            </a:rPr>
            <a:t>Want to be Liked</a:t>
          </a:r>
          <a:endParaRPr lang="en-US" sz="2000" b="1" u="sng" kern="1200" baseline="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rPr>
          </a:br>
          <a:endParaRPr lang="en-NZ" sz="12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</a:endParaRPr>
        </a:p>
      </dsp:txBody>
      <dsp:txXfrm rot="-10800000">
        <a:off x="0" y="0"/>
        <a:ext cx="8946702" cy="1367722"/>
      </dsp:txXfrm>
    </dsp:sp>
    <dsp:sp modelId="{EE07F407-442E-4B46-AD1E-5253E28EEA0B}">
      <dsp:nvSpPr>
        <dsp:cNvPr id="0" name=""/>
        <dsp:cNvSpPr/>
      </dsp:nvSpPr>
      <dsp:spPr>
        <a:xfrm>
          <a:off x="1092" y="1523489"/>
          <a:ext cx="1277852" cy="880313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Sociable</a:t>
          </a:r>
          <a:endParaRPr lang="en-NZ" sz="1400" b="1" kern="1200" dirty="0">
            <a:solidFill>
              <a:schemeClr val="bg1"/>
            </a:solidFill>
          </a:endParaRPr>
        </a:p>
      </dsp:txBody>
      <dsp:txXfrm>
        <a:off x="1092" y="1523489"/>
        <a:ext cx="1277852" cy="880313"/>
      </dsp:txXfrm>
    </dsp:sp>
    <dsp:sp modelId="{16BCAB27-8955-4A77-93FD-30C8E25C8FE5}">
      <dsp:nvSpPr>
        <dsp:cNvPr id="0" name=""/>
        <dsp:cNvSpPr/>
      </dsp:nvSpPr>
      <dsp:spPr>
        <a:xfrm>
          <a:off x="1278944" y="1523489"/>
          <a:ext cx="1277852" cy="880313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Talkative</a:t>
          </a:r>
          <a:endParaRPr lang="en-NZ" sz="1400" b="1" kern="1200" dirty="0">
            <a:solidFill>
              <a:schemeClr val="bg1"/>
            </a:solidFill>
          </a:endParaRPr>
        </a:p>
      </dsp:txBody>
      <dsp:txXfrm>
        <a:off x="1278944" y="1523489"/>
        <a:ext cx="1277852" cy="880313"/>
      </dsp:txXfrm>
    </dsp:sp>
    <dsp:sp modelId="{CFA57A7E-D22D-4851-A77E-E7681D968BEE}">
      <dsp:nvSpPr>
        <dsp:cNvPr id="0" name=""/>
        <dsp:cNvSpPr/>
      </dsp:nvSpPr>
      <dsp:spPr>
        <a:xfrm>
          <a:off x="2556796" y="1523489"/>
          <a:ext cx="1277852" cy="880313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Open</a:t>
          </a:r>
          <a:endParaRPr lang="en-NZ" sz="1400" b="1" kern="1200" dirty="0">
            <a:solidFill>
              <a:schemeClr val="bg1"/>
            </a:solidFill>
          </a:endParaRPr>
        </a:p>
      </dsp:txBody>
      <dsp:txXfrm>
        <a:off x="2556796" y="1523489"/>
        <a:ext cx="1277852" cy="880313"/>
      </dsp:txXfrm>
    </dsp:sp>
    <dsp:sp modelId="{6E94F649-C698-4F64-8767-57CBFC1E9CE7}">
      <dsp:nvSpPr>
        <dsp:cNvPr id="0" name=""/>
        <dsp:cNvSpPr/>
      </dsp:nvSpPr>
      <dsp:spPr>
        <a:xfrm>
          <a:off x="3834648" y="1523489"/>
          <a:ext cx="1277852" cy="880313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Enthusiastic</a:t>
          </a:r>
          <a:endParaRPr lang="en-NZ" sz="1400" b="1" kern="1200" dirty="0">
            <a:solidFill>
              <a:schemeClr val="bg1"/>
            </a:solidFill>
          </a:endParaRPr>
        </a:p>
      </dsp:txBody>
      <dsp:txXfrm>
        <a:off x="3834648" y="1523489"/>
        <a:ext cx="1277852" cy="880313"/>
      </dsp:txXfrm>
    </dsp:sp>
    <dsp:sp modelId="{38DB30EC-7EE4-44E1-A6BA-B99B63F0092C}">
      <dsp:nvSpPr>
        <dsp:cNvPr id="0" name=""/>
        <dsp:cNvSpPr/>
      </dsp:nvSpPr>
      <dsp:spPr>
        <a:xfrm>
          <a:off x="5112501" y="1523489"/>
          <a:ext cx="1277852" cy="880313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Energetic</a:t>
          </a:r>
          <a:endParaRPr lang="en-NZ" sz="1400" b="1" kern="1200" dirty="0">
            <a:solidFill>
              <a:schemeClr val="bg1"/>
            </a:solidFill>
          </a:endParaRPr>
        </a:p>
      </dsp:txBody>
      <dsp:txXfrm>
        <a:off x="5112501" y="1523489"/>
        <a:ext cx="1277852" cy="880313"/>
      </dsp:txXfrm>
    </dsp:sp>
    <dsp:sp modelId="{38C2927B-A49F-4F40-9BF0-030A6BC02380}">
      <dsp:nvSpPr>
        <dsp:cNvPr id="0" name=""/>
        <dsp:cNvSpPr/>
      </dsp:nvSpPr>
      <dsp:spPr>
        <a:xfrm>
          <a:off x="6390353" y="1523489"/>
          <a:ext cx="1277852" cy="880313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Influential &amp; Persuasive</a:t>
          </a:r>
          <a:endParaRPr lang="en-NZ" sz="1400" b="1" kern="1200" dirty="0">
            <a:solidFill>
              <a:schemeClr val="bg1"/>
            </a:solidFill>
          </a:endParaRPr>
        </a:p>
      </dsp:txBody>
      <dsp:txXfrm>
        <a:off x="6390353" y="1523489"/>
        <a:ext cx="1277852" cy="880313"/>
      </dsp:txXfrm>
    </dsp:sp>
    <dsp:sp modelId="{35A215BC-4D67-4DEF-B6A5-4FAB10BF58A5}">
      <dsp:nvSpPr>
        <dsp:cNvPr id="0" name=""/>
        <dsp:cNvSpPr/>
      </dsp:nvSpPr>
      <dsp:spPr>
        <a:xfrm>
          <a:off x="7668205" y="1523489"/>
          <a:ext cx="1277852" cy="880313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Inspiring</a:t>
          </a:r>
          <a:endParaRPr lang="en-NZ" sz="1400" b="1" kern="1200" dirty="0">
            <a:solidFill>
              <a:schemeClr val="bg1"/>
            </a:solidFill>
          </a:endParaRPr>
        </a:p>
      </dsp:txBody>
      <dsp:txXfrm>
        <a:off x="7668205" y="1523489"/>
        <a:ext cx="1277852" cy="880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D8FC5-D144-4AF9-B17C-8C227EF76908}">
      <dsp:nvSpPr>
        <dsp:cNvPr id="0" name=""/>
        <dsp:cNvSpPr/>
      </dsp:nvSpPr>
      <dsp:spPr>
        <a:xfrm>
          <a:off x="0" y="3904785"/>
          <a:ext cx="9483593" cy="1153776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68000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DESCRIPTIVE TERM</a:t>
          </a:r>
          <a:r>
            <a:rPr lang="en-US" sz="1800" b="1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S:  </a:t>
          </a:r>
          <a:r>
            <a:rPr lang="en-US" sz="1800" b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Compassionate, modest, sensitive, </a:t>
          </a:r>
          <a:r>
            <a:rPr lang="en-US" sz="180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family oriented, happy to follow, helpful, balancing force, </a:t>
          </a:r>
          <a:r>
            <a:rPr lang="en-US" sz="1800" b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stable, systematic, thoughtful</a:t>
          </a:r>
        </a:p>
        <a:p>
          <a:pPr marL="0" lvl="0" indent="0" algn="ctr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UNDER PRESSURE: </a:t>
          </a:r>
          <a:r>
            <a:rPr lang="en-NZ" sz="1800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People pleaser, rescuer, indecisive</a:t>
          </a:r>
        </a:p>
        <a:p>
          <a:pPr marL="0" lvl="0" indent="0" algn="ctr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BIGGEST FEAR</a:t>
          </a:r>
          <a:r>
            <a:rPr lang="en-NZ" sz="1800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: Loss of stability</a:t>
          </a:r>
        </a:p>
      </dsp:txBody>
      <dsp:txXfrm>
        <a:off x="0" y="3904785"/>
        <a:ext cx="9483593" cy="1153776"/>
      </dsp:txXfrm>
    </dsp:sp>
    <dsp:sp modelId="{8116661F-5A05-4D12-B7D8-14002B8BA545}">
      <dsp:nvSpPr>
        <dsp:cNvPr id="0" name=""/>
        <dsp:cNvSpPr/>
      </dsp:nvSpPr>
      <dsp:spPr>
        <a:xfrm rot="10800000">
          <a:off x="47038" y="0"/>
          <a:ext cx="9436554" cy="3932163"/>
        </a:xfrm>
        <a:prstGeom prst="upArrowCallout">
          <a:avLst/>
        </a:prstGeom>
        <a:solidFill>
          <a:srgbClr val="00B050"/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8800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baseline="0" dirty="0">
              <a:solidFill>
                <a:schemeClr val="bg1"/>
              </a:solidFill>
              <a:latin typeface="Calibri" panose="020F0502020204030204" pitchFamily="34" charset="0"/>
            </a:rPr>
            <a:t>MOST OUTWARDLY CALM OF THE STYLES</a:t>
          </a:r>
          <a:br>
            <a:rPr lang="en-US" sz="1800" b="1" kern="1200" baseline="0" dirty="0">
              <a:latin typeface="Calibri" panose="020F0502020204030204" pitchFamily="34" charset="0"/>
            </a:rPr>
          </a:br>
          <a:r>
            <a:rPr lang="en-US" sz="1800" b="0" kern="1200" baseline="0" dirty="0">
              <a:latin typeface="Calibri" panose="020F0502020204030204" pitchFamily="34" charset="0"/>
            </a:rPr>
            <a:t>Likes a steady/safe environment so tends to not like change or surprises. </a:t>
          </a:r>
          <a:br>
            <a:rPr lang="en-US" sz="1800" b="0" kern="1200" baseline="0" dirty="0">
              <a:latin typeface="Calibri" panose="020F0502020204030204" pitchFamily="34" charset="0"/>
            </a:rPr>
          </a:br>
          <a:r>
            <a:rPr lang="en-US" sz="1800" b="0" kern="1200" baseline="0" dirty="0">
              <a:latin typeface="Calibri" panose="020F0502020204030204" pitchFamily="34" charset="0"/>
            </a:rPr>
            <a:t>Fairness and justice are important. Often agreeable on the surface. </a:t>
          </a:r>
          <a:r>
            <a:rPr lang="en-US" sz="1800" b="0" kern="1200" baseline="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baseline="0" dirty="0">
              <a:solidFill>
                <a:schemeClr val="tx1"/>
              </a:solidFill>
              <a:latin typeface="Calibri" panose="020F0502020204030204" pitchFamily="34" charset="0"/>
            </a:rPr>
            <a:t>A very reliable person that will always understand and often take on other’s responsibilities.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baseline="0" dirty="0">
              <a:solidFill>
                <a:schemeClr val="bg1"/>
              </a:solidFill>
              <a:latin typeface="+mj-lt"/>
            </a:rPr>
            <a:t>Wants to be Comfortable</a:t>
          </a:r>
          <a:br>
            <a:rPr lang="en-US" sz="1200" kern="1200" baseline="0" dirty="0">
              <a:latin typeface="Calibri" panose="020F0502020204030204" pitchFamily="34" charset="0"/>
            </a:rPr>
          </a:br>
          <a:endParaRPr lang="en-NZ" sz="1200" kern="1200" dirty="0">
            <a:latin typeface="Calibri" panose="020F0502020204030204" pitchFamily="34" charset="0"/>
          </a:endParaRPr>
        </a:p>
      </dsp:txBody>
      <dsp:txXfrm rot="-10800000">
        <a:off x="47038" y="0"/>
        <a:ext cx="9436554" cy="1380189"/>
      </dsp:txXfrm>
    </dsp:sp>
    <dsp:sp modelId="{EE07F407-442E-4B46-AD1E-5253E28EEA0B}">
      <dsp:nvSpPr>
        <dsp:cNvPr id="0" name=""/>
        <dsp:cNvSpPr/>
      </dsp:nvSpPr>
      <dsp:spPr>
        <a:xfrm>
          <a:off x="79540" y="1649569"/>
          <a:ext cx="1354468" cy="829507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Calm</a:t>
          </a:r>
          <a:endParaRPr lang="en-NZ" sz="1600" b="1" kern="1200" dirty="0">
            <a:solidFill>
              <a:schemeClr val="tx1"/>
            </a:solidFill>
          </a:endParaRPr>
        </a:p>
      </dsp:txBody>
      <dsp:txXfrm>
        <a:off x="79540" y="1649569"/>
        <a:ext cx="1354468" cy="829507"/>
      </dsp:txXfrm>
    </dsp:sp>
    <dsp:sp modelId="{16BCAB27-8955-4A77-93FD-30C8E25C8FE5}">
      <dsp:nvSpPr>
        <dsp:cNvPr id="0" name=""/>
        <dsp:cNvSpPr/>
      </dsp:nvSpPr>
      <dsp:spPr>
        <a:xfrm>
          <a:off x="1393551" y="1649569"/>
          <a:ext cx="1354468" cy="829507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solidFill>
                <a:schemeClr val="tx1"/>
              </a:solidFill>
            </a:rPr>
            <a:t>Loyal </a:t>
          </a:r>
        </a:p>
      </dsp:txBody>
      <dsp:txXfrm>
        <a:off x="1393551" y="1649569"/>
        <a:ext cx="1354468" cy="829507"/>
      </dsp:txXfrm>
    </dsp:sp>
    <dsp:sp modelId="{CFA57A7E-D22D-4851-A77E-E7681D968BEE}">
      <dsp:nvSpPr>
        <dsp:cNvPr id="0" name=""/>
        <dsp:cNvSpPr/>
      </dsp:nvSpPr>
      <dsp:spPr>
        <a:xfrm>
          <a:off x="2752746" y="1645220"/>
          <a:ext cx="1354468" cy="829507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Thoughtful &amp; caring</a:t>
          </a:r>
          <a:endParaRPr lang="en-NZ" sz="1600" b="1" kern="1200" dirty="0">
            <a:solidFill>
              <a:schemeClr val="tx1"/>
            </a:solidFill>
          </a:endParaRPr>
        </a:p>
      </dsp:txBody>
      <dsp:txXfrm>
        <a:off x="2752746" y="1645220"/>
        <a:ext cx="1354468" cy="829507"/>
      </dsp:txXfrm>
    </dsp:sp>
    <dsp:sp modelId="{6E94F649-C698-4F64-8767-57CBFC1E9CE7}">
      <dsp:nvSpPr>
        <dsp:cNvPr id="0" name=""/>
        <dsp:cNvSpPr/>
      </dsp:nvSpPr>
      <dsp:spPr>
        <a:xfrm>
          <a:off x="4113160" y="1645220"/>
          <a:ext cx="1354468" cy="829507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Patient</a:t>
          </a:r>
          <a:endParaRPr lang="en-NZ" sz="1600" b="1" kern="1200" dirty="0">
            <a:solidFill>
              <a:schemeClr val="tx1"/>
            </a:solidFill>
          </a:endParaRPr>
        </a:p>
      </dsp:txBody>
      <dsp:txXfrm>
        <a:off x="4113160" y="1645220"/>
        <a:ext cx="1354468" cy="829507"/>
      </dsp:txXfrm>
    </dsp:sp>
    <dsp:sp modelId="{38DB30EC-7EE4-44E1-A6BA-B99B63F0092C}">
      <dsp:nvSpPr>
        <dsp:cNvPr id="0" name=""/>
        <dsp:cNvSpPr/>
      </dsp:nvSpPr>
      <dsp:spPr>
        <a:xfrm>
          <a:off x="5454734" y="1638724"/>
          <a:ext cx="1354468" cy="829507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Good Listener</a:t>
          </a:r>
          <a:endParaRPr lang="en-NZ" sz="1600" b="1" kern="1200" dirty="0">
            <a:solidFill>
              <a:schemeClr val="tx1"/>
            </a:solidFill>
          </a:endParaRPr>
        </a:p>
      </dsp:txBody>
      <dsp:txXfrm>
        <a:off x="5454734" y="1638724"/>
        <a:ext cx="1354468" cy="829507"/>
      </dsp:txXfrm>
    </dsp:sp>
    <dsp:sp modelId="{38C2927B-A49F-4F40-9BF0-030A6BC02380}">
      <dsp:nvSpPr>
        <dsp:cNvPr id="0" name=""/>
        <dsp:cNvSpPr/>
      </dsp:nvSpPr>
      <dsp:spPr>
        <a:xfrm>
          <a:off x="6806222" y="1645220"/>
          <a:ext cx="1354468" cy="829507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solidFill>
                <a:schemeClr val="tx1"/>
              </a:solidFill>
            </a:rPr>
            <a:t>Reserved</a:t>
          </a:r>
        </a:p>
      </dsp:txBody>
      <dsp:txXfrm>
        <a:off x="6806222" y="1645220"/>
        <a:ext cx="1354468" cy="829507"/>
      </dsp:txXfrm>
    </dsp:sp>
    <dsp:sp modelId="{35A215BC-4D67-4DEF-B6A5-4FAB10BF58A5}">
      <dsp:nvSpPr>
        <dsp:cNvPr id="0" name=""/>
        <dsp:cNvSpPr/>
      </dsp:nvSpPr>
      <dsp:spPr>
        <a:xfrm>
          <a:off x="8129124" y="1645220"/>
          <a:ext cx="1354468" cy="829507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chemeClr val="tx1"/>
              </a:solidFill>
            </a:rPr>
            <a:t>Trustworthy</a:t>
          </a:r>
          <a:endParaRPr lang="en-NZ" sz="1600" b="1" kern="1200" dirty="0">
            <a:solidFill>
              <a:schemeClr val="tx1"/>
            </a:solidFill>
          </a:endParaRPr>
        </a:p>
      </dsp:txBody>
      <dsp:txXfrm>
        <a:off x="8129124" y="1645220"/>
        <a:ext cx="1354468" cy="829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D8FC5-D144-4AF9-B17C-8C227EF76908}">
      <dsp:nvSpPr>
        <dsp:cNvPr id="0" name=""/>
        <dsp:cNvSpPr/>
      </dsp:nvSpPr>
      <dsp:spPr>
        <a:xfrm>
          <a:off x="0" y="3667623"/>
          <a:ext cx="8947150" cy="947040"/>
        </a:xfrm>
        <a:prstGeom prst="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DESCRIPTIVE TERM</a:t>
          </a:r>
          <a:r>
            <a:rPr lang="en-US" sz="1800" b="1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S: </a:t>
          </a:r>
          <a:r>
            <a:rPr lang="en-US" sz="1800" b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Quality </a:t>
          </a:r>
          <a:r>
            <a:rPr lang="en-US" sz="180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controller, criticiser, specialist, detailed, perfectionist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UNDER PRESSURE: </a:t>
          </a:r>
          <a:r>
            <a:rPr lang="en-US" sz="1800" b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Overly critical, procrastinate – must be right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BIGGEST FEAR: Criticism of work </a:t>
          </a:r>
          <a:r>
            <a:rPr lang="en-US" sz="1800" b="0" kern="1200" baseline="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(Respect of doing good job and being right)</a:t>
          </a:r>
        </a:p>
      </dsp:txBody>
      <dsp:txXfrm>
        <a:off x="0" y="3667623"/>
        <a:ext cx="8947150" cy="947040"/>
      </dsp:txXfrm>
    </dsp:sp>
    <dsp:sp modelId="{8116661F-5A05-4D12-B7D8-14002B8BA545}">
      <dsp:nvSpPr>
        <dsp:cNvPr id="0" name=""/>
        <dsp:cNvSpPr/>
      </dsp:nvSpPr>
      <dsp:spPr>
        <a:xfrm rot="10800000">
          <a:off x="0" y="0"/>
          <a:ext cx="8947150" cy="3688139"/>
        </a:xfrm>
        <a:prstGeom prst="upArrowCallout">
          <a:avLst/>
        </a:prstGeom>
        <a:solidFill>
          <a:srgbClr val="0070C0"/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88000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baseline="0" dirty="0">
              <a:solidFill>
                <a:schemeClr val="bg1"/>
              </a:solidFill>
              <a:latin typeface="Calibri" panose="020F0502020204030204" pitchFamily="34" charset="0"/>
            </a:rPr>
            <a:t>MOST CAUTIOUS OF THE STYLES</a:t>
          </a:r>
          <a:br>
            <a:rPr lang="en-US" sz="2000" b="1" kern="1200" baseline="0" dirty="0">
              <a:latin typeface="Calibri" panose="020F0502020204030204" pitchFamily="34" charset="0"/>
            </a:rPr>
          </a:br>
          <a:r>
            <a:rPr lang="en-US" sz="1800" b="1" kern="1200" baseline="0" dirty="0">
              <a:latin typeface="Calibri" panose="020F0502020204030204" pitchFamily="34" charset="0"/>
            </a:rPr>
            <a:t>Likes things to be correct and in logical order. Avoids mistakes, strives for perfection. Attention to detail. 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baseline="0" dirty="0">
              <a:solidFill>
                <a:schemeClr val="bg1"/>
              </a:solidFill>
              <a:latin typeface="+mj-lt"/>
            </a:rPr>
            <a:t>Wants to be Right</a:t>
          </a:r>
          <a:br>
            <a:rPr lang="en-US" sz="1300" kern="1200" baseline="0" dirty="0">
              <a:latin typeface="Calibri" panose="020F0502020204030204" pitchFamily="34" charset="0"/>
            </a:rPr>
          </a:br>
          <a:endParaRPr lang="en-NZ" sz="1300" kern="1200" dirty="0">
            <a:latin typeface="Calibri" panose="020F0502020204030204" pitchFamily="34" charset="0"/>
          </a:endParaRPr>
        </a:p>
      </dsp:txBody>
      <dsp:txXfrm rot="-10800000">
        <a:off x="0" y="0"/>
        <a:ext cx="8947150" cy="1294536"/>
      </dsp:txXfrm>
    </dsp:sp>
    <dsp:sp modelId="{EE07F407-442E-4B46-AD1E-5253E28EEA0B}">
      <dsp:nvSpPr>
        <dsp:cNvPr id="0" name=""/>
        <dsp:cNvSpPr/>
      </dsp:nvSpPr>
      <dsp:spPr>
        <a:xfrm>
          <a:off x="3647" y="1510050"/>
          <a:ext cx="1387970" cy="702534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baseline="0" dirty="0">
            <a:solidFill>
              <a:srgbClr val="0070C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baseline="0" dirty="0">
              <a:solidFill>
                <a:srgbClr val="0070C0"/>
              </a:solidFill>
            </a:rPr>
            <a:t>Follows Rules</a:t>
          </a:r>
          <a:endParaRPr lang="en-NZ" sz="1600" b="1" kern="1200" dirty="0">
            <a:solidFill>
              <a:srgbClr val="0070C0"/>
            </a:solidFill>
          </a:endParaRPr>
        </a:p>
        <a:p>
          <a:pPr marL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b="1" kern="1200" dirty="0">
            <a:solidFill>
              <a:srgbClr val="0070C0"/>
            </a:solidFill>
          </a:endParaRPr>
        </a:p>
      </dsp:txBody>
      <dsp:txXfrm>
        <a:off x="3647" y="1510050"/>
        <a:ext cx="1387970" cy="702534"/>
      </dsp:txXfrm>
    </dsp:sp>
    <dsp:sp modelId="{16BCAB27-8955-4A77-93FD-30C8E25C8FE5}">
      <dsp:nvSpPr>
        <dsp:cNvPr id="0" name=""/>
        <dsp:cNvSpPr/>
      </dsp:nvSpPr>
      <dsp:spPr>
        <a:xfrm>
          <a:off x="1406965" y="1526826"/>
          <a:ext cx="1310617" cy="702534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70C0"/>
              </a:solidFill>
            </a:rPr>
            <a:t>Precise</a:t>
          </a:r>
          <a:endParaRPr lang="en-NZ" sz="1600" b="1" kern="1200" dirty="0">
            <a:solidFill>
              <a:srgbClr val="0070C0"/>
            </a:solidFill>
          </a:endParaRPr>
        </a:p>
      </dsp:txBody>
      <dsp:txXfrm>
        <a:off x="1406965" y="1526826"/>
        <a:ext cx="1310617" cy="702534"/>
      </dsp:txXfrm>
    </dsp:sp>
    <dsp:sp modelId="{CFA57A7E-D22D-4851-A77E-E7681D968BEE}">
      <dsp:nvSpPr>
        <dsp:cNvPr id="0" name=""/>
        <dsp:cNvSpPr/>
      </dsp:nvSpPr>
      <dsp:spPr>
        <a:xfrm>
          <a:off x="2703690" y="1495177"/>
          <a:ext cx="1310617" cy="702534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70C0"/>
              </a:solidFill>
            </a:rPr>
            <a:t>Analytical &amp; Logical</a:t>
          </a:r>
          <a:endParaRPr lang="en-NZ" sz="1600" b="1" kern="1200" dirty="0">
            <a:solidFill>
              <a:srgbClr val="0070C0"/>
            </a:solidFill>
          </a:endParaRPr>
        </a:p>
      </dsp:txBody>
      <dsp:txXfrm>
        <a:off x="2703690" y="1495177"/>
        <a:ext cx="1310617" cy="702534"/>
      </dsp:txXfrm>
    </dsp:sp>
    <dsp:sp modelId="{6E94F649-C698-4F64-8767-57CBFC1E9CE7}">
      <dsp:nvSpPr>
        <dsp:cNvPr id="0" name=""/>
        <dsp:cNvSpPr/>
      </dsp:nvSpPr>
      <dsp:spPr>
        <a:xfrm>
          <a:off x="4014308" y="1495177"/>
          <a:ext cx="1310617" cy="702534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70C0"/>
              </a:solidFill>
            </a:rPr>
            <a:t>Careful</a:t>
          </a:r>
          <a:endParaRPr lang="en-NZ" sz="1600" b="1" kern="1200" dirty="0">
            <a:solidFill>
              <a:srgbClr val="0070C0"/>
            </a:solidFill>
          </a:endParaRPr>
        </a:p>
      </dsp:txBody>
      <dsp:txXfrm>
        <a:off x="4014308" y="1495177"/>
        <a:ext cx="1310617" cy="702534"/>
      </dsp:txXfrm>
    </dsp:sp>
    <dsp:sp modelId="{38DB30EC-7EE4-44E1-A6BA-B99B63F0092C}">
      <dsp:nvSpPr>
        <dsp:cNvPr id="0" name=""/>
        <dsp:cNvSpPr/>
      </dsp:nvSpPr>
      <dsp:spPr>
        <a:xfrm>
          <a:off x="5324926" y="1495177"/>
          <a:ext cx="1310617" cy="702534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70C0"/>
              </a:solidFill>
            </a:rPr>
            <a:t>Formal</a:t>
          </a:r>
          <a:endParaRPr lang="en-NZ" sz="1600" b="1" kern="1200" dirty="0">
            <a:solidFill>
              <a:srgbClr val="0070C0"/>
            </a:solidFill>
          </a:endParaRPr>
        </a:p>
      </dsp:txBody>
      <dsp:txXfrm>
        <a:off x="5324926" y="1495177"/>
        <a:ext cx="1310617" cy="702534"/>
      </dsp:txXfrm>
    </dsp:sp>
    <dsp:sp modelId="{38C2927B-A49F-4F40-9BF0-030A6BC02380}">
      <dsp:nvSpPr>
        <dsp:cNvPr id="0" name=""/>
        <dsp:cNvSpPr/>
      </dsp:nvSpPr>
      <dsp:spPr>
        <a:xfrm>
          <a:off x="6635543" y="1495177"/>
          <a:ext cx="1310617" cy="702534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0070C0"/>
              </a:solidFill>
            </a:rPr>
            <a:t>Disciplined</a:t>
          </a:r>
          <a:endParaRPr lang="en-NZ" sz="1600" b="1" kern="1200" dirty="0">
            <a:solidFill>
              <a:srgbClr val="0070C0"/>
            </a:solidFill>
          </a:endParaRPr>
        </a:p>
      </dsp:txBody>
      <dsp:txXfrm>
        <a:off x="6635543" y="1495177"/>
        <a:ext cx="1310617" cy="702534"/>
      </dsp:txXfrm>
    </dsp:sp>
    <dsp:sp modelId="{35A215BC-4D67-4DEF-B6A5-4FAB10BF58A5}">
      <dsp:nvSpPr>
        <dsp:cNvPr id="0" name=""/>
        <dsp:cNvSpPr/>
      </dsp:nvSpPr>
      <dsp:spPr>
        <a:xfrm>
          <a:off x="7946161" y="1495177"/>
          <a:ext cx="995885" cy="702534"/>
        </a:xfrm>
        <a:prstGeom prst="rect">
          <a:avLst/>
        </a:prstGeom>
        <a:solidFill>
          <a:srgbClr val="A6A6A6"/>
        </a:solidFill>
        <a:ln w="1905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solidFill>
                <a:srgbClr val="0070C0"/>
              </a:solidFill>
            </a:rPr>
            <a:t>Expert </a:t>
          </a:r>
        </a:p>
      </dsp:txBody>
      <dsp:txXfrm>
        <a:off x="7946161" y="1495177"/>
        <a:ext cx="995885" cy="702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3709-BC44-4D53-8B65-6C39543FCADE}">
      <dsp:nvSpPr>
        <dsp:cNvPr id="0" name=""/>
        <dsp:cNvSpPr/>
      </dsp:nvSpPr>
      <dsp:spPr>
        <a:xfrm>
          <a:off x="1157801" y="2857"/>
          <a:ext cx="2726719" cy="1636031"/>
        </a:xfrm>
        <a:prstGeom prst="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kern="1200" dirty="0"/>
            <a:t>C</a:t>
          </a:r>
          <a:r>
            <a:rPr lang="en-NZ" sz="3500" kern="1200" dirty="0"/>
            <a:t> 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15%</a:t>
          </a:r>
          <a:endParaRPr lang="en-GB" sz="2800" kern="1200" dirty="0"/>
        </a:p>
      </dsp:txBody>
      <dsp:txXfrm>
        <a:off x="1157801" y="2857"/>
        <a:ext cx="2726719" cy="1636031"/>
      </dsp:txXfrm>
    </dsp:sp>
    <dsp:sp modelId="{F35BD422-C0AD-4DFB-B6AB-FF36BA18C3D9}">
      <dsp:nvSpPr>
        <dsp:cNvPr id="0" name=""/>
        <dsp:cNvSpPr/>
      </dsp:nvSpPr>
      <dsp:spPr>
        <a:xfrm>
          <a:off x="4148167" y="0"/>
          <a:ext cx="2726719" cy="1636031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kern="1200" dirty="0"/>
            <a:t>D</a:t>
          </a:r>
          <a:r>
            <a:rPr lang="en-NZ" sz="4000" kern="1200" dirty="0"/>
            <a:t> 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15%</a:t>
          </a:r>
          <a:endParaRPr lang="en-GB" sz="2800" kern="1200" dirty="0"/>
        </a:p>
      </dsp:txBody>
      <dsp:txXfrm>
        <a:off x="4148167" y="0"/>
        <a:ext cx="2726719" cy="1636031"/>
      </dsp:txXfrm>
    </dsp:sp>
    <dsp:sp modelId="{78DDAEBD-E719-4232-83A3-52C09E3465B1}">
      <dsp:nvSpPr>
        <dsp:cNvPr id="0" name=""/>
        <dsp:cNvSpPr/>
      </dsp:nvSpPr>
      <dsp:spPr>
        <a:xfrm>
          <a:off x="1142913" y="1909908"/>
          <a:ext cx="2726719" cy="1636031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b="0" kern="1200" dirty="0"/>
            <a:t>S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35%</a:t>
          </a:r>
          <a:endParaRPr lang="en-GB" sz="2800" kern="1200" dirty="0"/>
        </a:p>
      </dsp:txBody>
      <dsp:txXfrm>
        <a:off x="1142913" y="1909908"/>
        <a:ext cx="2726719" cy="1636031"/>
      </dsp:txXfrm>
    </dsp:sp>
    <dsp:sp modelId="{01260AB6-1842-4F4C-92B1-B86E48F6D098}">
      <dsp:nvSpPr>
        <dsp:cNvPr id="0" name=""/>
        <dsp:cNvSpPr/>
      </dsp:nvSpPr>
      <dsp:spPr>
        <a:xfrm>
          <a:off x="4142304" y="1909908"/>
          <a:ext cx="2726719" cy="1636031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5400" kern="1200" dirty="0"/>
            <a:t>I 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35%</a:t>
          </a:r>
          <a:endParaRPr lang="en-GB" sz="2800" kern="1200" dirty="0"/>
        </a:p>
      </dsp:txBody>
      <dsp:txXfrm>
        <a:off x="4142304" y="1909908"/>
        <a:ext cx="2726719" cy="1636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3709-BC44-4D53-8B65-6C39543FCADE}">
      <dsp:nvSpPr>
        <dsp:cNvPr id="0" name=""/>
        <dsp:cNvSpPr/>
      </dsp:nvSpPr>
      <dsp:spPr>
        <a:xfrm>
          <a:off x="1157801" y="2857"/>
          <a:ext cx="2726719" cy="1636031"/>
        </a:xfrm>
        <a:prstGeom prst="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kern="1200" dirty="0"/>
            <a:t>C</a:t>
          </a:r>
          <a:r>
            <a:rPr lang="en-NZ" sz="3500" kern="1200" dirty="0"/>
            <a:t> 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15%</a:t>
          </a:r>
          <a:endParaRPr lang="en-GB" sz="2800" kern="1200" dirty="0"/>
        </a:p>
      </dsp:txBody>
      <dsp:txXfrm>
        <a:off x="1157801" y="2857"/>
        <a:ext cx="2726719" cy="1636031"/>
      </dsp:txXfrm>
    </dsp:sp>
    <dsp:sp modelId="{F35BD422-C0AD-4DFB-B6AB-FF36BA18C3D9}">
      <dsp:nvSpPr>
        <dsp:cNvPr id="0" name=""/>
        <dsp:cNvSpPr/>
      </dsp:nvSpPr>
      <dsp:spPr>
        <a:xfrm>
          <a:off x="4142304" y="1205"/>
          <a:ext cx="2726719" cy="1636031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kern="1200" dirty="0"/>
            <a:t>D</a:t>
          </a:r>
          <a:r>
            <a:rPr lang="en-NZ" sz="4000" kern="1200" dirty="0"/>
            <a:t> 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15%</a:t>
          </a:r>
          <a:endParaRPr lang="en-GB" sz="2800" kern="1200" dirty="0"/>
        </a:p>
      </dsp:txBody>
      <dsp:txXfrm>
        <a:off x="4142304" y="1205"/>
        <a:ext cx="2726719" cy="1636031"/>
      </dsp:txXfrm>
    </dsp:sp>
    <dsp:sp modelId="{78DDAEBD-E719-4232-83A3-52C09E3465B1}">
      <dsp:nvSpPr>
        <dsp:cNvPr id="0" name=""/>
        <dsp:cNvSpPr/>
      </dsp:nvSpPr>
      <dsp:spPr>
        <a:xfrm>
          <a:off x="1142913" y="1909908"/>
          <a:ext cx="2726719" cy="1636031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7200" b="0" kern="1200" dirty="0"/>
            <a:t>S</a:t>
          </a:r>
        </a:p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35%</a:t>
          </a:r>
          <a:endParaRPr lang="en-GB" sz="2800" kern="1200" dirty="0"/>
        </a:p>
      </dsp:txBody>
      <dsp:txXfrm>
        <a:off x="1142913" y="1909908"/>
        <a:ext cx="2726719" cy="1636031"/>
      </dsp:txXfrm>
    </dsp:sp>
    <dsp:sp modelId="{01260AB6-1842-4F4C-92B1-B86E48F6D098}">
      <dsp:nvSpPr>
        <dsp:cNvPr id="0" name=""/>
        <dsp:cNvSpPr/>
      </dsp:nvSpPr>
      <dsp:spPr>
        <a:xfrm>
          <a:off x="4142304" y="1909908"/>
          <a:ext cx="2726719" cy="1636031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5400" kern="1200" dirty="0"/>
            <a:t>I 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800" kern="1200" dirty="0"/>
            <a:t>35%</a:t>
          </a:r>
          <a:endParaRPr lang="en-GB" sz="2800" kern="1200" dirty="0"/>
        </a:p>
      </dsp:txBody>
      <dsp:txXfrm>
        <a:off x="4142304" y="1909908"/>
        <a:ext cx="2726719" cy="163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662C-AA62-42F2-A140-C8DFB3E790C7}" type="datetimeFigureOut">
              <a:rPr lang="en-AU" smtClean="0"/>
              <a:t>22/05/2024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BA3C6-57BC-44B8-A813-3A41700F59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31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9550" y="800100"/>
            <a:ext cx="7104063" cy="3997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FB007-2A9D-4ABC-B9FA-37497DF013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6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4126" indent="-28620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4809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2735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60658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8581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6508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34431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92355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3A8AEA-666E-41F1-A666-AF264BB4DC7C}" type="slidenum">
              <a:rPr lang="en-US" sz="1100" baseline="0">
                <a:solidFill>
                  <a:prstClr val="black"/>
                </a:solidFill>
                <a:latin typeface="Times New Roman" pitchFamily="18" charset="0"/>
              </a:rPr>
              <a:pPr/>
              <a:t>20</a:t>
            </a:fld>
            <a:endParaRPr lang="en-US" sz="1100" baseline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03" name="Rectangle 7"/>
          <p:cNvSpPr txBox="1">
            <a:spLocks noGrp="1" noChangeArrowheads="1"/>
          </p:cNvSpPr>
          <p:nvPr/>
        </p:nvSpPr>
        <p:spPr bwMode="auto">
          <a:xfrm>
            <a:off x="3765506" y="10233519"/>
            <a:ext cx="2841472" cy="47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11" tIns="43855" rIns="87711" bIns="43855" anchor="b"/>
          <a:lstStyle>
            <a:lvl1pPr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4FAC9EBD-4802-49C6-85BD-7FCBF781E90C}" type="slidenum">
              <a:rPr lang="en-US" sz="1100" baseline="0">
                <a:solidFill>
                  <a:prstClr val="black"/>
                </a:solidFill>
                <a:latin typeface="Times New Roman" pitchFamily="18" charset="0"/>
              </a:rPr>
              <a:pPr algn="r"/>
              <a:t>20</a:t>
            </a:fld>
            <a:endParaRPr lang="en-US" sz="1100" baseline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00100"/>
            <a:ext cx="7104063" cy="3997325"/>
          </a:xfrm>
          <a:ln/>
        </p:spPr>
      </p:sp>
      <p:sp>
        <p:nvSpPr>
          <p:cNvPr id="358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dirty="0"/>
              <a:t>This slide is VERY important take time to ensure they understand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HORIZONTAL AXIS</a:t>
            </a:r>
          </a:p>
          <a:p>
            <a:pPr eaLnBrk="1" hangingPunct="1"/>
            <a:endParaRPr lang="en-US" b="1" u="none" baseline="0" dirty="0"/>
          </a:p>
          <a:p>
            <a:pPr eaLnBrk="1" hangingPunct="1"/>
            <a:r>
              <a:rPr lang="en-US" b="1" u="none" baseline="0" dirty="0"/>
              <a:t>Extroverted:</a:t>
            </a:r>
            <a:r>
              <a:rPr lang="en-US" b="0" u="none" baseline="0" dirty="0"/>
              <a:t> </a:t>
            </a:r>
            <a:r>
              <a:rPr lang="en-US" b="0" baseline="0" dirty="0"/>
              <a:t>like being </a:t>
            </a:r>
            <a:r>
              <a:rPr lang="en-US" b="1" baseline="0" dirty="0"/>
              <a:t>around others </a:t>
            </a:r>
            <a:r>
              <a:rPr lang="en-US" baseline="0" dirty="0"/>
              <a:t>and interacting to </a:t>
            </a:r>
            <a:r>
              <a:rPr lang="en-US" b="1" baseline="0" dirty="0"/>
              <a:t>gain energy. </a:t>
            </a:r>
            <a:r>
              <a:rPr lang="en-US" b="0" baseline="0" dirty="0"/>
              <a:t>Being social is not taxing on them. </a:t>
            </a:r>
            <a:endParaRPr lang="en-US" b="0" i="1" baseline="0" dirty="0"/>
          </a:p>
          <a:p>
            <a:pPr eaLnBrk="1" hangingPunct="1"/>
            <a:r>
              <a:rPr lang="en-US" b="0" i="0" baseline="0" dirty="0"/>
              <a:t>e.g. if you </a:t>
            </a:r>
            <a:r>
              <a:rPr lang="en-US" i="0" baseline="0" dirty="0"/>
              <a:t>have a bad day – meet up with friends for coffee or go to the pub</a:t>
            </a:r>
          </a:p>
          <a:p>
            <a:pPr defTabSz="914203" eaLnBrk="1" hangingPunct="1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defTabSz="914203" eaLnBrk="1" hangingPunct="1">
              <a:defRPr/>
            </a:pPr>
            <a:r>
              <a:rPr lang="en-US" b="1" dirty="0">
                <a:solidFill>
                  <a:srgbClr val="000000"/>
                </a:solidFill>
              </a:rPr>
              <a:t>Active paced: </a:t>
            </a:r>
            <a:r>
              <a:rPr lang="en-US" dirty="0">
                <a:solidFill>
                  <a:srgbClr val="000000"/>
                </a:solidFill>
              </a:rPr>
              <a:t>in decision making, speed of speech, physical actions</a:t>
            </a:r>
          </a:p>
          <a:p>
            <a:pPr defTabSz="914203" eaLnBrk="1" hangingPunct="1"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defTabSz="914203" eaLnBrk="1" hangingPunct="1">
              <a:defRPr/>
            </a:pPr>
            <a:r>
              <a:rPr lang="en-US" b="1" dirty="0">
                <a:solidFill>
                  <a:srgbClr val="000000"/>
                </a:solidFill>
              </a:rPr>
              <a:t>Intuitive:</a:t>
            </a:r>
            <a:r>
              <a:rPr lang="en-US" dirty="0">
                <a:solidFill>
                  <a:srgbClr val="000000"/>
                </a:solidFill>
              </a:rPr>
              <a:t> feel their way through an issue, even if they haven’t experience it before. </a:t>
            </a:r>
            <a:r>
              <a:rPr lang="en-NZ" dirty="0">
                <a:solidFill>
                  <a:srgbClr val="000000"/>
                </a:solidFill>
              </a:rPr>
              <a:t>P</a:t>
            </a:r>
            <a:r>
              <a:rPr lang="en-NZ" altLang="en-US" dirty="0">
                <a:solidFill>
                  <a:srgbClr val="000000"/>
                </a:solidFill>
              </a:rPr>
              <a:t>erson who looks for challenge, freedom, achievement, renewal and creativity.  Starting new projects and explaining new ideas is fascinating for them.  They rely on a ‘sixth sense’ (insight).</a:t>
            </a:r>
            <a:r>
              <a:rPr lang="en-NZ" altLang="en-US" baseline="0" dirty="0">
                <a:solidFill>
                  <a:srgbClr val="000000"/>
                </a:solidFill>
              </a:rPr>
              <a:t> They are interested in the ‘outer world’.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endParaRPr lang="en-NZ" b="1" u="none" baseline="0" dirty="0"/>
          </a:p>
          <a:p>
            <a:pPr eaLnBrk="1" hangingPunct="1"/>
            <a:r>
              <a:rPr lang="en-NZ" b="1" u="none" baseline="0" dirty="0"/>
              <a:t>Introverted:</a:t>
            </a:r>
            <a:r>
              <a:rPr lang="en-NZ" u="none" baseline="0" dirty="0"/>
              <a:t> like </a:t>
            </a:r>
            <a:r>
              <a:rPr lang="en-NZ" b="1" u="none" baseline="0" dirty="0"/>
              <a:t>being by oneself </a:t>
            </a:r>
            <a:r>
              <a:rPr lang="en-NZ" u="none" baseline="0" dirty="0"/>
              <a:t>to recharge. They like a bit of space. </a:t>
            </a:r>
          </a:p>
          <a:p>
            <a:pPr eaLnBrk="1" hangingPunct="1"/>
            <a:r>
              <a:rPr lang="en-NZ" u="none" baseline="0" dirty="0"/>
              <a:t>e.g. might read a book or go for a walk.</a:t>
            </a:r>
          </a:p>
          <a:p>
            <a:pPr eaLnBrk="1" hangingPunct="1"/>
            <a:endParaRPr lang="en-US" b="1" u="none" baseline="0" dirty="0"/>
          </a:p>
          <a:p>
            <a:pPr eaLnBrk="1" hangingPunct="1"/>
            <a:r>
              <a:rPr lang="en-US" b="1" u="none" baseline="0" dirty="0"/>
              <a:t>Reserved paced: </a:t>
            </a:r>
            <a:r>
              <a:rPr lang="en-US" dirty="0">
                <a:solidFill>
                  <a:srgbClr val="000000"/>
                </a:solidFill>
              </a:rPr>
              <a:t>in decision making, speed of speech, physical actions</a:t>
            </a:r>
            <a:endParaRPr lang="en-US" b="1" u="none" baseline="0" dirty="0"/>
          </a:p>
          <a:p>
            <a:pPr eaLnBrk="1" hangingPunct="1"/>
            <a:endParaRPr lang="en-US" b="1" baseline="0" dirty="0"/>
          </a:p>
          <a:p>
            <a:pPr eaLnBrk="1" hangingPunct="1"/>
            <a:r>
              <a:rPr lang="en-US" b="1" baseline="0" dirty="0"/>
              <a:t>Sensing: </a:t>
            </a:r>
            <a:r>
              <a:rPr lang="en-US" baseline="0" dirty="0"/>
              <a:t>tend to analyse using their 5 senses (touch, smell, taste, sight &amp; hearing).  </a:t>
            </a:r>
            <a:r>
              <a:rPr lang="en-US" baseline="0" dirty="0">
                <a:solidFill>
                  <a:srgbClr val="FF0000"/>
                </a:solidFill>
              </a:rPr>
              <a:t>Especially past experiences that are similar. </a:t>
            </a:r>
            <a:r>
              <a:rPr lang="en-NZ" altLang="en-US" dirty="0"/>
              <a:t>Sensing refers to a person who prefers to analyse things properly and spend time making sure every action is the correct action. They are interested</a:t>
            </a:r>
            <a:r>
              <a:rPr lang="en-NZ" altLang="en-US" baseline="0" dirty="0"/>
              <a:t> in the ‘world of ideas’.</a:t>
            </a:r>
            <a:endParaRPr lang="en-US" baseline="0" dirty="0"/>
          </a:p>
          <a:p>
            <a:pPr eaLnBrk="1" hangingPunct="1"/>
            <a:endParaRPr lang="en-US" baseline="0" dirty="0"/>
          </a:p>
          <a:p>
            <a:pPr eaLnBrk="1" hangingPunct="1"/>
            <a:endParaRPr lang="en-NZ" dirty="0"/>
          </a:p>
        </p:txBody>
      </p:sp>
      <p:sp>
        <p:nvSpPr>
          <p:cNvPr id="358406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4126" indent="-28620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4809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2735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60658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8581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6508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34431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92355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sz="1100" baseline="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4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4126" indent="-28620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4809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2735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60658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8581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6508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34431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92355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3A8AEA-666E-41F1-A666-AF264BB4DC7C}" type="slidenum">
              <a:rPr lang="en-US" sz="1100" baseline="0">
                <a:solidFill>
                  <a:prstClr val="black"/>
                </a:solidFill>
                <a:latin typeface="Times New Roman" pitchFamily="18" charset="0"/>
              </a:rPr>
              <a:pPr/>
              <a:t>21</a:t>
            </a:fld>
            <a:endParaRPr lang="en-US" sz="1100" baseline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03" name="Rectangle 7"/>
          <p:cNvSpPr txBox="1">
            <a:spLocks noGrp="1" noChangeArrowheads="1"/>
          </p:cNvSpPr>
          <p:nvPr/>
        </p:nvSpPr>
        <p:spPr bwMode="auto">
          <a:xfrm>
            <a:off x="3765506" y="10233519"/>
            <a:ext cx="2841472" cy="47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11" tIns="43855" rIns="87711" bIns="43855" anchor="b"/>
          <a:lstStyle>
            <a:lvl1pPr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4FAC9EBD-4802-49C6-85BD-7FCBF781E90C}" type="slidenum">
              <a:rPr lang="en-US" sz="1100" baseline="0">
                <a:solidFill>
                  <a:prstClr val="black"/>
                </a:solidFill>
                <a:latin typeface="Times New Roman" pitchFamily="18" charset="0"/>
              </a:rPr>
              <a:pPr algn="r"/>
              <a:t>21</a:t>
            </a:fld>
            <a:endParaRPr lang="en-US" sz="1100" baseline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00100"/>
            <a:ext cx="7104063" cy="3997325"/>
          </a:xfrm>
          <a:ln/>
        </p:spPr>
      </p:sp>
      <p:sp>
        <p:nvSpPr>
          <p:cNvPr id="358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dirty="0"/>
              <a:t>This slide is VERY important take time to ensure they understand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="0" baseline="0" dirty="0"/>
              <a:t>VERTICAL AXIS</a:t>
            </a:r>
          </a:p>
          <a:p>
            <a:pPr eaLnBrk="1" hangingPunct="1"/>
            <a:endParaRPr lang="en-US" b="1" baseline="0" dirty="0"/>
          </a:p>
          <a:p>
            <a:pPr defTabSz="915849" eaLnBrk="1" hangingPunct="1">
              <a:defRPr/>
            </a:pPr>
            <a:r>
              <a:rPr lang="en-US" b="1" baseline="0" dirty="0"/>
              <a:t>Task or thinking oriented: </a:t>
            </a:r>
            <a:r>
              <a:rPr lang="en-NZ" altLang="en-US" dirty="0"/>
              <a:t>value is seen in facts, goals, rules, achievements and personal freedom.  Wants to work for personal goals and to do so independently.  Decisions are often based on facts.</a:t>
            </a:r>
            <a:endParaRPr lang="en-US" baseline="0" dirty="0"/>
          </a:p>
          <a:p>
            <a:pPr defTabSz="915849" eaLnBrk="1" hangingPunct="1">
              <a:defRPr/>
            </a:pPr>
            <a:endParaRPr lang="en-US" b="1" baseline="0" dirty="0"/>
          </a:p>
          <a:p>
            <a:pPr defTabSz="915849" eaLnBrk="1" hangingPunct="1">
              <a:defRPr/>
            </a:pPr>
            <a:r>
              <a:rPr lang="en-US" b="1" baseline="0" dirty="0"/>
              <a:t>People or feeling oriented: </a:t>
            </a:r>
            <a:r>
              <a:rPr lang="en-NZ" altLang="en-US" dirty="0"/>
              <a:t>need to know others’ opinions before making decisions</a:t>
            </a:r>
            <a:r>
              <a:rPr lang="en-NZ" altLang="en-US" baseline="0" dirty="0"/>
              <a:t> and consider how they might effect others. E</a:t>
            </a:r>
            <a:r>
              <a:rPr lang="en-NZ" altLang="en-US" dirty="0"/>
              <a:t>xchanging opinions and feelings is important. Opinions are often emotion-based.</a:t>
            </a:r>
          </a:p>
          <a:p>
            <a:pPr defTabSz="915849" eaLnBrk="1" hangingPunct="1">
              <a:defRPr/>
            </a:pPr>
            <a:endParaRPr lang="en-NZ" dirty="0"/>
          </a:p>
          <a:p>
            <a:pPr defTabSz="915849" eaLnBrk="1" hangingPunct="1">
              <a:defRPr/>
            </a:pPr>
            <a:r>
              <a:rPr lang="en-NZ" b="1" u="sng" dirty="0"/>
              <a:t>STOP HERE AND REVIEW AGAIN</a:t>
            </a:r>
            <a:r>
              <a:rPr lang="en-NZ" b="1" u="sng" baseline="0" dirty="0"/>
              <a:t> TO ENSURE THEY UNDERSTAND, ASK QUESTIONS ABOUT IT</a:t>
            </a:r>
            <a:endParaRPr lang="en-NZ" b="1" u="sng" dirty="0"/>
          </a:p>
          <a:p>
            <a:pPr defTabSz="915849" eaLnBrk="1" hangingPunct="1">
              <a:defRPr/>
            </a:pPr>
            <a:endParaRPr lang="en-NZ" dirty="0"/>
          </a:p>
          <a:p>
            <a:pPr defTabSz="915849" eaLnBrk="1" hangingPunct="1">
              <a:defRPr/>
            </a:pPr>
            <a:r>
              <a:rPr lang="en-NZ" dirty="0"/>
              <a:t>Each</a:t>
            </a:r>
            <a:r>
              <a:rPr lang="en-NZ" baseline="0" dirty="0"/>
              <a:t> part of the Quadrant is given a name and a colour so we can identify the attributes of each part of the quadrant as a group.</a:t>
            </a:r>
          </a:p>
          <a:p>
            <a:pPr defTabSz="915849" eaLnBrk="1" hangingPunct="1">
              <a:defRPr/>
            </a:pPr>
            <a:endParaRPr lang="en-NZ" dirty="0"/>
          </a:p>
          <a:p>
            <a:pPr defTabSz="915849" eaLnBrk="1" hangingPunct="1">
              <a:defRPr/>
            </a:pPr>
            <a:r>
              <a:rPr lang="en-NZ" dirty="0"/>
              <a:t>‘D’ for Dominance (colour RED)</a:t>
            </a:r>
          </a:p>
          <a:p>
            <a:pPr defTabSz="915849" eaLnBrk="1" hangingPunct="1">
              <a:defRPr/>
            </a:pPr>
            <a:r>
              <a:rPr lang="en-NZ" dirty="0"/>
              <a:t>‘I’ for Influence  (colour Yellow) </a:t>
            </a:r>
          </a:p>
          <a:p>
            <a:pPr defTabSz="915849" eaLnBrk="1" hangingPunct="1">
              <a:defRPr/>
            </a:pPr>
            <a:r>
              <a:rPr lang="en-NZ" dirty="0"/>
              <a:t>‘S’ for Steadiness (colour Green)</a:t>
            </a:r>
          </a:p>
          <a:p>
            <a:pPr defTabSz="915849" eaLnBrk="1" hangingPunct="1">
              <a:defRPr/>
            </a:pPr>
            <a:r>
              <a:rPr lang="en-NZ" dirty="0"/>
              <a:t>‘C’ for Compliance(colour Blue)</a:t>
            </a:r>
          </a:p>
          <a:p>
            <a:pPr defTabSz="915849" eaLnBrk="1" hangingPunct="1">
              <a:defRPr/>
            </a:pPr>
            <a:endParaRPr lang="en-NZ" dirty="0"/>
          </a:p>
          <a:p>
            <a:pPr defTabSz="915849" eaLnBrk="1" hangingPunct="1">
              <a:defRPr/>
            </a:pPr>
            <a:r>
              <a:rPr lang="en-NZ" dirty="0"/>
              <a:t>Other DISC-based assessments use different identifying</a:t>
            </a:r>
            <a:r>
              <a:rPr lang="en-NZ" baseline="0" dirty="0"/>
              <a:t> names.</a:t>
            </a:r>
            <a:endParaRPr lang="en-NZ" dirty="0"/>
          </a:p>
          <a:p>
            <a:pPr eaLnBrk="1" hangingPunct="1"/>
            <a:endParaRPr lang="en-NZ" dirty="0"/>
          </a:p>
        </p:txBody>
      </p:sp>
      <p:sp>
        <p:nvSpPr>
          <p:cNvPr id="358406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4126" indent="-28620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4809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2735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60658" indent="-228962" defTabSz="879279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8581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6508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34431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92355" indent="-228962" algn="ctr" defTabSz="879279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sz="1100" baseline="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4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6700" y="804863"/>
            <a:ext cx="7156450" cy="402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F98D8-F56B-4895-BE8B-1BF8B12D65B2}" type="slidenum">
              <a:rPr lang="en-NZ" smtClean="0">
                <a:solidFill>
                  <a:prstClr val="black"/>
                </a:solidFill>
              </a:rPr>
              <a:pPr/>
              <a:t>7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4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9550" y="800100"/>
            <a:ext cx="7104063" cy="3997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FB007-2A9D-4ABC-B9FA-37497DF013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6700" y="804863"/>
            <a:ext cx="7156450" cy="402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F98D8-F56B-4895-BE8B-1BF8B12D65B2}" type="slidenum">
              <a:rPr lang="en-NZ" smtClean="0">
                <a:solidFill>
                  <a:prstClr val="black"/>
                </a:solidFill>
              </a:rPr>
              <a:pPr/>
              <a:t>10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2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9550" y="800100"/>
            <a:ext cx="7104063" cy="3997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FB007-2A9D-4ABC-B9FA-37497DF013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4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6700" y="804863"/>
            <a:ext cx="7156450" cy="402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F98D8-F56B-4895-BE8B-1BF8B12D65B2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4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9550" y="800100"/>
            <a:ext cx="7104063" cy="3997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FB007-2A9D-4ABC-B9FA-37497DF013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6700" y="804863"/>
            <a:ext cx="7156450" cy="402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F98D8-F56B-4895-BE8B-1BF8B12D65B2}" type="slidenum">
              <a:rPr lang="en-NZ" smtClean="0">
                <a:solidFill>
                  <a:prstClr val="black"/>
                </a:solidFill>
              </a:rPr>
              <a:pPr/>
              <a:t>16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1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3A8AEA-666E-41F1-A666-AF264BB4DC7C}" type="slidenum">
              <a:rPr lang="en-US" sz="1100" baseline="0" smtClean="0">
                <a:latin typeface="Times New Roman" pitchFamily="18" charset="0"/>
              </a:rPr>
              <a:pPr/>
              <a:t>17</a:t>
            </a:fld>
            <a:endParaRPr lang="en-US" sz="1100" baseline="0" dirty="0">
              <a:latin typeface="Times New Roman" pitchFamily="18" charset="0"/>
            </a:endParaRPr>
          </a:p>
        </p:txBody>
      </p:sp>
      <p:sp>
        <p:nvSpPr>
          <p:cNvPr id="358403" name="Rectangle 7"/>
          <p:cNvSpPr txBox="1">
            <a:spLocks noGrp="1" noChangeArrowheads="1"/>
          </p:cNvSpPr>
          <p:nvPr/>
        </p:nvSpPr>
        <p:spPr bwMode="auto">
          <a:xfrm>
            <a:off x="3864044" y="9463088"/>
            <a:ext cx="29158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72" tIns="43786" rIns="87572" bIns="43786" anchor="b"/>
          <a:lstStyle>
            <a:lvl1pPr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4FAC9EBD-4802-49C6-85BD-7FCBF781E90C}" type="slidenum">
              <a:rPr lang="en-US" sz="1100" baseline="0">
                <a:latin typeface="Times New Roman" pitchFamily="18" charset="0"/>
              </a:rPr>
              <a:pPr algn="r"/>
              <a:t>17</a:t>
            </a:fld>
            <a:endParaRPr lang="en-US" sz="1100" baseline="0" dirty="0">
              <a:latin typeface="Times New Roman" pitchFamily="18" charset="0"/>
            </a:endParaRPr>
          </a:p>
        </p:txBody>
      </p:sp>
      <p:sp>
        <p:nvSpPr>
          <p:cNvPr id="358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39775"/>
            <a:ext cx="6575425" cy="3698875"/>
          </a:xfrm>
          <a:ln/>
        </p:spPr>
      </p:sp>
      <p:sp>
        <p:nvSpPr>
          <p:cNvPr id="358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NZ" dirty="0"/>
              <a:t>Note the colours D = red (fiery), I = yellow (friendly and sunny), S = green (nurturing and</a:t>
            </a:r>
            <a:r>
              <a:rPr lang="en-NZ" baseline="0" dirty="0"/>
              <a:t> concerned about people their environment) </a:t>
            </a:r>
            <a:r>
              <a:rPr lang="en-NZ" dirty="0"/>
              <a:t> and C = blue (more clinical).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/>
          </a:p>
          <a:p>
            <a:pPr marL="0" indent="0" eaLnBrk="1" hangingPunct="1">
              <a:buFont typeface="Arial" pitchFamily="34" charset="0"/>
              <a:buNone/>
            </a:pPr>
            <a:endParaRPr lang="en-NZ" dirty="0"/>
          </a:p>
          <a:p>
            <a:pPr marL="228600" indent="-228600" eaLnBrk="1" hangingPunct="1">
              <a:buFontTx/>
              <a:buAutoNum type="arabicPeriod"/>
            </a:pPr>
            <a:endParaRPr lang="en-NZ" dirty="0"/>
          </a:p>
          <a:p>
            <a:pPr marL="228600" indent="-228600" eaLnBrk="1" hangingPunct="1">
              <a:buFontTx/>
              <a:buAutoNum type="arabicPeriod"/>
            </a:pPr>
            <a:endParaRPr lang="en-NZ" dirty="0"/>
          </a:p>
          <a:p>
            <a:pPr marL="228600" indent="-228600" eaLnBrk="1" hangingPunct="1">
              <a:buFontTx/>
              <a:buAutoNum type="arabicPeriod"/>
            </a:pPr>
            <a:endParaRPr lang="en-US" dirty="0"/>
          </a:p>
        </p:txBody>
      </p:sp>
      <p:sp>
        <p:nvSpPr>
          <p:cNvPr id="358406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877888">
              <a:defRPr sz="2400" baseline="30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87788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sz="1100" baseline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1876" y="222591"/>
            <a:ext cx="9659816" cy="750471"/>
          </a:xfrm>
          <a:prstGeom prst="rect">
            <a:avLst/>
          </a:prstGeom>
        </p:spPr>
        <p:txBody>
          <a:bodyPr lIns="90794" tIns="45395" rIns="90794" bIns="45395"/>
          <a:lstStyle>
            <a:lvl1pPr marL="0" indent="0">
              <a:buFontTx/>
              <a:buNone/>
              <a:defRPr sz="3411" b="1">
                <a:solidFill>
                  <a:schemeClr val="bg1"/>
                </a:solidFill>
              </a:defRPr>
            </a:lvl1pPr>
            <a:lvl2pPr marL="460820" indent="0">
              <a:buFontTx/>
              <a:buNone/>
              <a:defRPr sz="3411" b="1"/>
            </a:lvl2pPr>
            <a:lvl3pPr marL="921608" indent="0">
              <a:buFontTx/>
              <a:buNone/>
              <a:defRPr sz="3411" b="1"/>
            </a:lvl3pPr>
            <a:lvl4pPr marL="1382331" indent="0">
              <a:buFontTx/>
              <a:buNone/>
              <a:defRPr sz="3411" b="1"/>
            </a:lvl4pPr>
            <a:lvl5pPr marL="1843106" indent="0">
              <a:buFontTx/>
              <a:buNone/>
              <a:defRPr sz="3411" b="1"/>
            </a:lvl5pPr>
          </a:lstStyle>
          <a:p>
            <a:pPr lvl="0"/>
            <a:r>
              <a:rPr lang="en-US" dirty="0"/>
              <a:t>Click: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58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levatecoaching.com.a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levatecoaching.com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92FE-A8A0-4C0F-91AA-CD0DE816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7090" y="210425"/>
            <a:ext cx="3794729" cy="3096987"/>
          </a:xfrm>
        </p:spPr>
        <p:txBody>
          <a:bodyPr>
            <a:normAutofit fontScale="90000"/>
          </a:bodyPr>
          <a:lstStyle/>
          <a:p>
            <a:r>
              <a:rPr lang="en-AU" sz="8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Natalie Waters</a:t>
            </a:r>
            <a:br>
              <a:rPr lang="en-AU" sz="5400" dirty="0"/>
            </a:br>
            <a:endParaRPr lang="en-AU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580F2-BEEA-48A8-90B9-5198E31DF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1801" y="2234075"/>
            <a:ext cx="7994162" cy="38041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AU" sz="4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7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Behavioural Profiler, LEADERSHIP and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7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Coach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F177A828-6D3E-4118-9F97-A7CBD141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7" y="606333"/>
            <a:ext cx="3794729" cy="5878286"/>
          </a:xfrm>
          <a:prstGeom prst="rect">
            <a:avLst/>
          </a:prstGeom>
          <a:effectLst/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485CF8A-2D62-4FD7-B05B-63457B0B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24" y="10639"/>
            <a:ext cx="2920870" cy="2711226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24D6C8-82EE-0577-7BDC-D99B49F90D85}"/>
              </a:ext>
            </a:extLst>
          </p:cNvPr>
          <p:cNvCxnSpPr/>
          <p:nvPr/>
        </p:nvCxnSpPr>
        <p:spPr>
          <a:xfrm>
            <a:off x="4101801" y="2473933"/>
            <a:ext cx="494161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EF348DD-BCDB-1ADD-CB3C-B21D78C36BF7}"/>
              </a:ext>
            </a:extLst>
          </p:cNvPr>
          <p:cNvSpPr txBox="1"/>
          <p:nvPr/>
        </p:nvSpPr>
        <p:spPr>
          <a:xfrm>
            <a:off x="4101801" y="5386672"/>
            <a:ext cx="7474503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www.elevatecoaching.com.au</a:t>
            </a:r>
            <a:endParaRPr lang="en-AU" sz="2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2800" dirty="0">
                <a:solidFill>
                  <a:srgbClr val="00B050"/>
                </a:solidFill>
              </a:rPr>
              <a:t>Email: natalie@elevatecaching.com.au</a:t>
            </a:r>
          </a:p>
        </p:txBody>
      </p:sp>
    </p:spTree>
    <p:extLst>
      <p:ext uri="{BB962C8B-B14F-4D97-AF65-F5344CB8AC3E}">
        <p14:creationId xmlns:p14="http://schemas.microsoft.com/office/powerpoint/2010/main" val="148449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59931" y="279105"/>
            <a:ext cx="9659816" cy="750471"/>
          </a:xfrm>
        </p:spPr>
        <p:txBody>
          <a:bodyPr>
            <a:noAutofit/>
          </a:bodyPr>
          <a:lstStyle/>
          <a:p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NZ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 </a:t>
            </a:r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 </a:t>
            </a:r>
          </a:p>
          <a:p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Making Approach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121" y="1731271"/>
            <a:ext cx="10515758" cy="5042245"/>
          </a:xfrm>
          <a:prstGeom prst="roundRect">
            <a:avLst/>
          </a:prstGeom>
          <a:solidFill>
            <a:srgbClr val="FFC000"/>
          </a:solidFill>
        </p:spPr>
        <p:txBody>
          <a:bodyPr wrap="square" tIns="68211">
            <a:spAutoFit/>
          </a:bodyPr>
          <a:lstStyle/>
          <a:p>
            <a:pPr marL="433111" indent="-34588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Doesn’t need a lot of supporting information</a:t>
            </a:r>
          </a:p>
          <a:p>
            <a:pPr marL="433111" indent="-34588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Fun / connection with others element</a:t>
            </a:r>
          </a:p>
          <a:p>
            <a:pPr marL="433111" indent="-34588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Not too details – hard</a:t>
            </a:r>
          </a:p>
          <a:p>
            <a:pPr marL="433111" indent="-34588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Must have variety </a:t>
            </a:r>
          </a:p>
          <a:p>
            <a:pPr marL="433111" indent="-34588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Emotions / feelings based </a:t>
            </a:r>
          </a:p>
          <a:p>
            <a:pPr marL="433111" indent="-34588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u="sng" dirty="0">
                <a:solidFill>
                  <a:schemeClr val="bg1"/>
                </a:solidFill>
              </a:rPr>
              <a:t>Decision = Fast, Non Criteria based</a:t>
            </a:r>
          </a:p>
          <a:p>
            <a:pPr marL="433111" indent="-345886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u="sng" dirty="0">
                <a:solidFill>
                  <a:schemeClr val="bg1"/>
                </a:solidFill>
              </a:rPr>
              <a:t>Decision Strategy = Automatic with No criteria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7C18428-7E6C-7A6A-DA7D-51C080B5E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088" y="0"/>
            <a:ext cx="1608947" cy="1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1535-91AD-46F7-8CCF-9A747955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33" y="268160"/>
            <a:ext cx="9404723" cy="1400530"/>
          </a:xfrm>
        </p:spPr>
        <p:txBody>
          <a:bodyPr/>
          <a:lstStyle/>
          <a:p>
            <a:r>
              <a:rPr lang="en-N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Styles: </a:t>
            </a:r>
            <a:r>
              <a:rPr lang="en-NZ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 Style </a:t>
            </a:r>
            <a:br>
              <a:rPr lang="en-N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4000" u="sng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STABILISER</a:t>
            </a:r>
            <a:endParaRPr lang="en-A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1F3129-2EC8-4E7E-96EC-1DD7063D6E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8754" y="1668690"/>
          <a:ext cx="9483593" cy="505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6D110B7-7D95-4227-9D07-0A220E7F7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2016" y="1636334"/>
            <a:ext cx="9961176" cy="4563968"/>
          </a:xfrm>
          <a:prstGeom prst="roundRect">
            <a:avLst/>
          </a:prstGeom>
          <a:solidFill>
            <a:srgbClr val="00B050"/>
          </a:solidFill>
        </p:spPr>
        <p:txBody>
          <a:bodyPr wrap="square" lIns="86016" tIns="34105" rIns="86016" bIns="43005" rtlCol="0">
            <a:spAutoFit/>
          </a:bodyPr>
          <a:lstStyle/>
          <a:p>
            <a:pPr>
              <a:spcBef>
                <a:spcPts val="568"/>
              </a:spcBef>
            </a:pPr>
            <a:r>
              <a:rPr lang="en-NZ" sz="3200" b="1" u="sng" dirty="0">
                <a:solidFill>
                  <a:schemeClr val="bg1"/>
                </a:solidFill>
              </a:rPr>
              <a:t>S-Style Communication</a:t>
            </a:r>
          </a:p>
          <a:p>
            <a:pPr marL="433111" indent="-433111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Communication in one direction – they listen</a:t>
            </a:r>
          </a:p>
          <a:p>
            <a:pPr marL="433111" indent="-433111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Answers when asked and doesn’t interject </a:t>
            </a:r>
          </a:p>
          <a:p>
            <a:pPr marL="433111" indent="-433111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Prefers to talk one-to-one (not large groups)</a:t>
            </a:r>
          </a:p>
          <a:p>
            <a:pPr marL="433111" indent="-433111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Actively pays attention – good instructor </a:t>
            </a:r>
          </a:p>
          <a:p>
            <a:pPr marL="433111" indent="-433111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Patient and empathetic listener – engages fully </a:t>
            </a:r>
          </a:p>
          <a:p>
            <a:pPr marL="433111" indent="-433111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Can resist if message suggests change</a:t>
            </a:r>
          </a:p>
          <a:p>
            <a:pPr marL="433111" indent="-433111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Sees a variety of viewpoints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C487437-CA60-B881-6E92-43F387E48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088" y="0"/>
            <a:ext cx="1608947" cy="1308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A4324-C880-098C-FC2D-1E873D38F01B}"/>
              </a:ext>
            </a:extLst>
          </p:cNvPr>
          <p:cNvSpPr txBox="1"/>
          <p:nvPr/>
        </p:nvSpPr>
        <p:spPr>
          <a:xfrm>
            <a:off x="520117" y="506169"/>
            <a:ext cx="92027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0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NZ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STABLISER </a:t>
            </a:r>
            <a:r>
              <a:rPr lang="en-NZ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</a:t>
            </a:r>
            <a:r>
              <a:rPr lang="en-NZ" sz="40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048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2151" y="285949"/>
            <a:ext cx="9659816" cy="750471"/>
          </a:xfrm>
        </p:spPr>
        <p:txBody>
          <a:bodyPr>
            <a:noAutofit/>
          </a:bodyPr>
          <a:lstStyle/>
          <a:p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NZ" sz="4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STABLISER </a:t>
            </a:r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 </a:t>
            </a:r>
          </a:p>
          <a:p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Making Approach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6387" y="1774687"/>
            <a:ext cx="10149232" cy="5008463"/>
          </a:xfrm>
          <a:prstGeom prst="round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5886" indent="-345886">
              <a:spcAft>
                <a:spcPts val="1137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Are very cautious / conservative</a:t>
            </a:r>
          </a:p>
          <a:p>
            <a:pPr marL="345886" indent="-345886">
              <a:spcAft>
                <a:spcPts val="1137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Slower as they like to recheck</a:t>
            </a:r>
          </a:p>
          <a:p>
            <a:pPr marL="345886" indent="-345886">
              <a:spcAft>
                <a:spcPts val="1137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You need to give all relevant information and time </a:t>
            </a:r>
          </a:p>
          <a:p>
            <a:pPr marL="345886" indent="-345886">
              <a:spcAft>
                <a:spcPts val="1137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You need to warn about upcoming risks and issues</a:t>
            </a:r>
          </a:p>
          <a:p>
            <a:pPr marL="345886" indent="-345886">
              <a:spcAft>
                <a:spcPts val="1137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They prefer support when making decisions</a:t>
            </a:r>
          </a:p>
          <a:p>
            <a:pPr marL="345886" indent="-345886">
              <a:spcAft>
                <a:spcPts val="1137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Thinks about how it has been solved in the past</a:t>
            </a:r>
          </a:p>
          <a:p>
            <a:pPr marL="345886" indent="-345886">
              <a:spcAft>
                <a:spcPts val="1137"/>
              </a:spcAft>
              <a:buFont typeface="Wingdings" panose="05000000000000000000" pitchFamily="2" charset="2"/>
              <a:buChar char="§"/>
            </a:pPr>
            <a:r>
              <a:rPr lang="en-US" sz="2800" u="sng" dirty="0">
                <a:cs typeface="Arial" panose="020B0604020202020204" pitchFamily="34" charset="0"/>
              </a:rPr>
              <a:t>Decision = Poor, Fence sitter </a:t>
            </a:r>
          </a:p>
          <a:p>
            <a:pPr marL="345886" indent="-345886">
              <a:spcAft>
                <a:spcPts val="1137"/>
              </a:spcAft>
              <a:buFont typeface="Wingdings" panose="05000000000000000000" pitchFamily="2" charset="2"/>
              <a:buChar char="§"/>
            </a:pPr>
            <a:r>
              <a:rPr lang="en-US" sz="2800" u="sng" dirty="0">
                <a:cs typeface="Arial" panose="020B0604020202020204" pitchFamily="34" charset="0"/>
              </a:rPr>
              <a:t>Decision Strategy = Period of Time Convincer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5E537C0-073C-1838-539E-4670D580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088" y="0"/>
            <a:ext cx="1608947" cy="1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57F1-DE6E-45C0-80F4-333542A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68447"/>
            <a:ext cx="9404723" cy="1400530"/>
          </a:xfrm>
        </p:spPr>
        <p:txBody>
          <a:bodyPr/>
          <a:lstStyle/>
          <a:p>
            <a:r>
              <a:rPr lang="en-N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Styles: </a:t>
            </a:r>
            <a:r>
              <a:rPr lang="en-NZ" sz="4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 Style </a:t>
            </a:r>
            <a:br>
              <a:rPr lang="en-NZ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4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</a:t>
            </a:r>
            <a:br>
              <a:rPr lang="en-NZ" sz="4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E1818A-D888-44BF-BAE7-97B4455C62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684" y="1853248"/>
          <a:ext cx="8947150" cy="461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33CFE65-D23C-4706-9A65-5E6D21DDB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NZ" sz="4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</a:t>
            </a:r>
            <a:r>
              <a:rPr lang="en-NZ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 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868" y="1187290"/>
            <a:ext cx="10308693" cy="4955564"/>
          </a:xfrm>
          <a:prstGeom prst="roundRect">
            <a:avLst/>
          </a:prstGeom>
          <a:solidFill>
            <a:srgbClr val="0070C0"/>
          </a:solidFill>
        </p:spPr>
        <p:txBody>
          <a:bodyPr wrap="square" lIns="86016" tIns="34105" rIns="86016" bIns="43005" rtlCol="0">
            <a:spAutoFit/>
          </a:bodyPr>
          <a:lstStyle/>
          <a:p>
            <a:pPr>
              <a:spcBef>
                <a:spcPts val="568"/>
              </a:spcBef>
            </a:pPr>
            <a:r>
              <a:rPr lang="en-NZ" sz="3200" b="1" u="sng" dirty="0">
                <a:solidFill>
                  <a:schemeClr val="bg1"/>
                </a:solidFill>
              </a:rPr>
              <a:t>C-Style Communication</a:t>
            </a:r>
          </a:p>
          <a:p>
            <a:pPr marL="345886" indent="-345886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Often prefers written communication</a:t>
            </a:r>
          </a:p>
          <a:p>
            <a:pPr marL="345886" indent="-345886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Master of details but often loses big picture</a:t>
            </a:r>
          </a:p>
          <a:p>
            <a:pPr marL="345886" indent="-345886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Doesn’t relate to anything with emotions – non physical</a:t>
            </a:r>
          </a:p>
          <a:p>
            <a:pPr marL="345886" indent="-345886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Likes discussion to have facts and proof – refers to rules</a:t>
            </a:r>
          </a:p>
          <a:p>
            <a:pPr marL="345886" indent="-345886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Asks a lot of questions to determine genuine facts   </a:t>
            </a:r>
          </a:p>
          <a:p>
            <a:pPr marL="345886" indent="-345886">
              <a:spcBef>
                <a:spcPts val="568"/>
              </a:spcBef>
              <a:buFont typeface="Wingdings" panose="05000000000000000000" pitchFamily="2" charset="2"/>
              <a:buChar char="§"/>
            </a:pPr>
            <a:r>
              <a:rPr lang="en-NZ" sz="2800" dirty="0"/>
              <a:t>Doesn’t provide much feedback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9AB2C8-12EC-7D69-6F87-05FE5B6F2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088" y="0"/>
            <a:ext cx="1608947" cy="1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NZ" sz="4000" b="0" u="sng" dirty="0">
                <a:solidFill>
                  <a:schemeClr val="tx1"/>
                </a:solidFill>
              </a:rPr>
              <a:t>The </a:t>
            </a:r>
            <a:r>
              <a:rPr lang="en-NZ" sz="4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 </a:t>
            </a:r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 </a:t>
            </a:r>
          </a:p>
          <a:p>
            <a:r>
              <a:rPr lang="en-NZ" sz="40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Making Approach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4683" y="2074031"/>
            <a:ext cx="10063995" cy="4341614"/>
          </a:xfrm>
          <a:prstGeom prst="round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520334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cs typeface="Arial" panose="020B0604020202020204" pitchFamily="34" charset="0"/>
              </a:rPr>
              <a:t>Concentrates on facts and details</a:t>
            </a:r>
          </a:p>
          <a:p>
            <a:pPr marL="520334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cs typeface="Arial" panose="020B0604020202020204" pitchFamily="34" charset="0"/>
              </a:rPr>
              <a:t>Needs a lot of supporting information</a:t>
            </a:r>
          </a:p>
          <a:p>
            <a:pPr marL="520334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cs typeface="Arial" panose="020B0604020202020204" pitchFamily="34" charset="0"/>
              </a:rPr>
              <a:t>Needs space and time</a:t>
            </a:r>
          </a:p>
          <a:p>
            <a:pPr marL="520334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cs typeface="Arial" panose="020B0604020202020204" pitchFamily="34" charset="0"/>
              </a:rPr>
              <a:t>May forget the BIG Picture</a:t>
            </a:r>
          </a:p>
          <a:p>
            <a:pPr marL="520334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US" sz="3200" u="sng" dirty="0">
                <a:cs typeface="Arial" panose="020B0604020202020204" pitchFamily="34" charset="0"/>
              </a:rPr>
              <a:t>Decision= Slow, Wants to see Proof</a:t>
            </a:r>
            <a:endParaRPr lang="en-NZ" sz="3200" u="sng" dirty="0">
              <a:cs typeface="Arial" panose="020B0604020202020204" pitchFamily="34" charset="0"/>
            </a:endParaRPr>
          </a:p>
          <a:p>
            <a:pPr marL="520334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US" sz="3200" u="sng" dirty="0">
                <a:cs typeface="Arial" panose="020B0604020202020204" pitchFamily="34" charset="0"/>
              </a:rPr>
              <a:t>Decision Strategy = Number of times x 3 Convincer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E5323D-6C5C-1BCD-A6E5-E0C48CF5B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088" y="0"/>
            <a:ext cx="1608947" cy="1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-118942" y="21028"/>
            <a:ext cx="81597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093" tIns="42542" rIns="85093" bIns="42542"/>
          <a:lstStyle/>
          <a:p>
            <a:pPr algn="ctr" eaLnBrk="0" hangingPunct="0">
              <a:defRPr/>
            </a:pPr>
            <a:r>
              <a:rPr lang="en-NZ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</a:t>
            </a:r>
            <a:r>
              <a:rPr lang="en-NZ" sz="4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WHO ARE YOU?</a:t>
            </a:r>
            <a:endParaRPr lang="en-US" sz="4800" u="sng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856" y="782162"/>
            <a:ext cx="11548080" cy="6055549"/>
            <a:chOff x="-222" y="699"/>
            <a:chExt cx="6714" cy="3378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2861" y="699"/>
              <a:ext cx="16" cy="337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52638" tIns="26320" rIns="52638" bIns="2632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NZ" dirty="0">
                <a:latin typeface="+mn-lt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988" y="2165"/>
              <a:ext cx="98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268" tIns="28138" rIns="56268" bIns="28138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 sz="18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64" y="2157"/>
              <a:ext cx="10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268" tIns="28138" rIns="56268" bIns="28138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 sz="18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2977" y="2289"/>
              <a:ext cx="790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6268" tIns="28138" rIns="56268" bIns="28138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4800" baseline="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I</a:t>
              </a: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2551" y="2273"/>
              <a:ext cx="258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268" tIns="28138" rIns="56268" bIns="28138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4800" baseline="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</a:t>
              </a:r>
              <a:endParaRPr lang="en-US" sz="4800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2151" y="699"/>
              <a:ext cx="141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268" tIns="28138" rIns="56268" bIns="28138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 sz="18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104" y="3693"/>
              <a:ext cx="146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268" tIns="28138" rIns="56268" bIns="28138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 sz="18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2890" y="1857"/>
              <a:ext cx="53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6268" tIns="28138" rIns="56268" bIns="28138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4800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D</a:t>
              </a:r>
              <a:endParaRPr lang="en-US" sz="4800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2482" y="1870"/>
              <a:ext cx="33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6268" tIns="28138" rIns="56268" bIns="28138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en-US" sz="4800" baseline="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C</a:t>
              </a:r>
              <a:endParaRPr lang="en-US" sz="4800" baseline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 rot="5400000" flipH="1">
              <a:off x="3135" y="-1039"/>
              <a:ext cx="0" cy="671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52638" tIns="26320" rIns="52638" bIns="26320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47675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03288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58900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14513" indent="1588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300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NZ" dirty="0">
                <a:latin typeface="+mn-l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7EC742B-8A8C-5868-D58A-2169F9C898E8}"/>
              </a:ext>
            </a:extLst>
          </p:cNvPr>
          <p:cNvSpPr/>
          <p:nvPr/>
        </p:nvSpPr>
        <p:spPr>
          <a:xfrm>
            <a:off x="6124317" y="3874370"/>
            <a:ext cx="5879072" cy="26780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Sociable, loves connection, relationships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Loves center of attention, talkative, open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Influential, persuasive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Under Pressure: </a:t>
            </a:r>
            <a:r>
              <a:rPr lang="en-US" dirty="0" err="1">
                <a:solidFill>
                  <a:schemeClr val="bg1"/>
                </a:solidFill>
              </a:rPr>
              <a:t>Disorganised</a:t>
            </a:r>
            <a:r>
              <a:rPr lang="en-US" dirty="0">
                <a:solidFill>
                  <a:schemeClr val="bg1"/>
                </a:solidFill>
              </a:rPr>
              <a:t>, lack of focus, frantic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Comm Style: 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Contributes, strays off topic, doesn't take in details, gives the long story</a:t>
            </a:r>
            <a:endParaRPr lang="en-US" baseline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Decision Making Strategy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: Auto with criteria</a:t>
            </a:r>
            <a:endParaRPr lang="en-US" baseline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DDD23-1D75-58BF-C8E2-9192B925D0D8}"/>
              </a:ext>
            </a:extLst>
          </p:cNvPr>
          <p:cNvSpPr/>
          <p:nvPr/>
        </p:nvSpPr>
        <p:spPr>
          <a:xfrm>
            <a:off x="188611" y="3795673"/>
            <a:ext cx="4784544" cy="28692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latin typeface="+mn-lt"/>
              </a:rPr>
              <a:t>Calm, patient, reserved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latin typeface="+mn-lt"/>
              </a:rPr>
              <a:t>Trustworthy &amp; reliable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latin typeface="+mn-lt"/>
              </a:rPr>
              <a:t>Certainty, security, resists change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Under Pressure: 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People pleaser, rescuer</a:t>
            </a:r>
          </a:p>
          <a:p>
            <a:pPr marL="285750" indent="-285750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Comm Style: 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1:1, </a:t>
            </a:r>
            <a:r>
              <a:rPr lang="en-US" dirty="0">
                <a:solidFill>
                  <a:schemeClr val="bg1"/>
                </a:solidFill>
              </a:rPr>
              <a:t>Doesn’t express themselves or provide feedback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Decision Making Strategy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: Period of time convincer</a:t>
            </a:r>
            <a:endParaRPr lang="en-US" baseline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503CD-70F5-154E-5B46-D629E9A87878}"/>
              </a:ext>
            </a:extLst>
          </p:cNvPr>
          <p:cNvSpPr/>
          <p:nvPr/>
        </p:nvSpPr>
        <p:spPr>
          <a:xfrm>
            <a:off x="6185122" y="946033"/>
            <a:ext cx="5763226" cy="2601103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latin typeface="+mn-lt"/>
              </a:rPr>
              <a:t>Big picture, future thinker, visionary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latin typeface="+mn-lt"/>
              </a:rPr>
              <a:t>Goal/outcome focused, competitive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emanding, results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Under Pressure: 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Direct, arrogant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Comm Style: 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Takes control,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mpatient interrupts, wants short story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Decision Making Strategy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: Auto with criteria (Criteria = trust that you can deliver)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3A255-E50B-8409-A171-5FC0D3D042F8}"/>
              </a:ext>
            </a:extLst>
          </p:cNvPr>
          <p:cNvSpPr/>
          <p:nvPr/>
        </p:nvSpPr>
        <p:spPr>
          <a:xfrm>
            <a:off x="188611" y="967050"/>
            <a:ext cx="4717019" cy="25408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latin typeface="+mn-lt"/>
              </a:rPr>
              <a:t>Precise, attention to detail, follow rules</a:t>
            </a:r>
          </a:p>
          <a:p>
            <a:pPr marL="285750" indent="-285750" defTabSz="97549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Analytical, logical, expert SME</a:t>
            </a:r>
            <a:endParaRPr lang="en-US" baseline="0" dirty="0">
              <a:solidFill>
                <a:schemeClr val="bg1"/>
              </a:solidFill>
              <a:latin typeface="+mn-lt"/>
            </a:endParaRP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latin typeface="+mn-lt"/>
              </a:rPr>
              <a:t>Doesn’t relate to emotions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chemeClr val="bg1"/>
                </a:solidFill>
                <a:latin typeface="+mn-lt"/>
              </a:rPr>
              <a:t>Gets stuck in details, loses big picture </a:t>
            </a:r>
          </a:p>
          <a:p>
            <a:pPr marL="285750" indent="-285750" algn="l" defTabSz="975493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Under Pressure:</a:t>
            </a:r>
            <a:r>
              <a:rPr lang="en-US" dirty="0">
                <a:solidFill>
                  <a:schemeClr val="bg1"/>
                </a:solidFill>
              </a:rPr>
              <a:t> overly critical, procrastinate</a:t>
            </a:r>
          </a:p>
          <a:p>
            <a:pPr marL="285750" indent="-285750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Comm Style: 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Prefers written, asks Qs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defTabSz="975493">
              <a:buFont typeface="Arial" panose="020B0604020202020204" pitchFamily="34" charset="0"/>
              <a:buChar char="•"/>
              <a:defRPr/>
            </a:pPr>
            <a:r>
              <a:rPr lang="en-US" b="1" baseline="0" dirty="0">
                <a:solidFill>
                  <a:schemeClr val="bg1"/>
                </a:solidFill>
                <a:latin typeface="+mn-lt"/>
              </a:rPr>
              <a:t>Decision Making Strategy</a:t>
            </a:r>
            <a:r>
              <a:rPr lang="en-US" baseline="0" dirty="0">
                <a:solidFill>
                  <a:schemeClr val="bg1"/>
                </a:solidFill>
                <a:latin typeface="+mn-lt"/>
              </a:rPr>
              <a:t>: 3 x times convincer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6AD834B-3544-45E1-B404-A1AFB38F0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517" y="-6150"/>
            <a:ext cx="1277008" cy="11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B446-EEDE-4D34-A347-47187BD3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6" y="28969"/>
            <a:ext cx="10631099" cy="923385"/>
          </a:xfrm>
        </p:spPr>
        <p:txBody>
          <a:bodyPr/>
          <a:lstStyle/>
          <a:p>
            <a:r>
              <a:rPr lang="en-NZ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</a:t>
            </a:r>
            <a:r>
              <a:rPr lang="en-N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br>
              <a:rPr lang="en-NZ" sz="5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32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OBSERVE and IDENTIFY - </a:t>
            </a:r>
            <a:r>
              <a:rPr lang="en-N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you are dealing with </a:t>
            </a:r>
            <a:br>
              <a:rPr lang="en-N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C557D3-0D67-46FC-8253-328893311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683920"/>
              </p:ext>
            </p:extLst>
          </p:nvPr>
        </p:nvGraphicFramePr>
        <p:xfrm>
          <a:off x="1856590" y="2193287"/>
          <a:ext cx="8011938" cy="354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C50BAA-7993-45EF-AF69-9DFDD8C9B6F6}"/>
              </a:ext>
            </a:extLst>
          </p:cNvPr>
          <p:cNvSpPr txBox="1"/>
          <p:nvPr/>
        </p:nvSpPr>
        <p:spPr>
          <a:xfrm>
            <a:off x="8949654" y="2443326"/>
            <a:ext cx="272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CFD1E-23F9-43BA-B7B9-51960DA9D803}"/>
              </a:ext>
            </a:extLst>
          </p:cNvPr>
          <p:cNvSpPr txBox="1"/>
          <p:nvPr/>
        </p:nvSpPr>
        <p:spPr>
          <a:xfrm>
            <a:off x="8925886" y="4664713"/>
            <a:ext cx="32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46614-8219-43D1-8067-B9C7B3286A1A}"/>
              </a:ext>
            </a:extLst>
          </p:cNvPr>
          <p:cNvSpPr txBox="1"/>
          <p:nvPr/>
        </p:nvSpPr>
        <p:spPr>
          <a:xfrm>
            <a:off x="209726" y="4631535"/>
            <a:ext cx="2822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50F98-A517-4840-833D-88B68B9E3FAE}"/>
              </a:ext>
            </a:extLst>
          </p:cNvPr>
          <p:cNvSpPr txBox="1"/>
          <p:nvPr/>
        </p:nvSpPr>
        <p:spPr>
          <a:xfrm>
            <a:off x="94132" y="2636643"/>
            <a:ext cx="305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FF353D4-11E1-4870-A83A-6BC7B2C1F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2708E-883E-7E2A-3691-8891BA8F222E}"/>
              </a:ext>
            </a:extLst>
          </p:cNvPr>
          <p:cNvSpPr txBox="1"/>
          <p:nvPr/>
        </p:nvSpPr>
        <p:spPr>
          <a:xfrm>
            <a:off x="9127222" y="3812208"/>
            <a:ext cx="263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Extroverted</a:t>
            </a:r>
            <a:endParaRPr lang="en-A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3D88A-23FF-760B-BD6B-EBDD0A2C9629}"/>
              </a:ext>
            </a:extLst>
          </p:cNvPr>
          <p:cNvSpPr txBox="1"/>
          <p:nvPr/>
        </p:nvSpPr>
        <p:spPr>
          <a:xfrm>
            <a:off x="432816" y="3745382"/>
            <a:ext cx="25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Introverted</a:t>
            </a:r>
            <a:endParaRPr lang="en-A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66FA3-3CDD-B807-E5DC-74FB3E744C80}"/>
              </a:ext>
            </a:extLst>
          </p:cNvPr>
          <p:cNvSpPr txBox="1"/>
          <p:nvPr/>
        </p:nvSpPr>
        <p:spPr>
          <a:xfrm>
            <a:off x="4344574" y="5846833"/>
            <a:ext cx="4131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Focused</a:t>
            </a:r>
            <a:endParaRPr lang="en-A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BBEBF-63E6-1FE7-CF99-9CECF99C3043}"/>
              </a:ext>
            </a:extLst>
          </p:cNvPr>
          <p:cNvSpPr txBox="1"/>
          <p:nvPr/>
        </p:nvSpPr>
        <p:spPr>
          <a:xfrm>
            <a:off x="4609750" y="1502111"/>
            <a:ext cx="322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Focused</a:t>
            </a:r>
            <a:endParaRPr lang="en-A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88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8B5C-013B-41D4-91C5-39CF70B4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7" y="331349"/>
            <a:ext cx="9404723" cy="1400530"/>
          </a:xfrm>
        </p:spPr>
        <p:txBody>
          <a:bodyPr/>
          <a:lstStyle/>
          <a:p>
            <a:pPr algn="ctr"/>
            <a:r>
              <a:rPr lang="en-NZ" sz="4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 OTHERS</a:t>
            </a:r>
            <a:br>
              <a:rPr lang="en-N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Identify who you are </a:t>
            </a:r>
            <a:br>
              <a:rPr lang="en-NZ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 with</a:t>
            </a:r>
            <a:br>
              <a:rPr lang="en-N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N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69BE-3B54-4BE7-B51C-94BA426A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646" y="3080889"/>
            <a:ext cx="9404723" cy="962605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NZ" sz="5400" dirty="0">
                <a:solidFill>
                  <a:schemeClr val="accent1"/>
                </a:solidFill>
              </a:rPr>
              <a:t>STEP 1. OBSERVE / PROFILE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BCB2340-DE69-48F3-96E3-F8208B79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BA0E8-88CA-405C-A675-F3FB73E6BF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1" y="2687721"/>
            <a:ext cx="2687216" cy="293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1D0A6B-DC59-4DE6-83AD-9DBEAAF0A310}"/>
              </a:ext>
            </a:extLst>
          </p:cNvPr>
          <p:cNvSpPr txBox="1"/>
          <p:nvPr/>
        </p:nvSpPr>
        <p:spPr>
          <a:xfrm>
            <a:off x="3250734" y="4154384"/>
            <a:ext cx="8267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NZ" sz="5400" dirty="0">
                <a:solidFill>
                  <a:schemeClr val="accent1"/>
                </a:solidFill>
              </a:rPr>
              <a:t>STEP 2. IDENTIFY / ASSESS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D1A87-4D27-4DF9-A0A4-B6108E705BA6}"/>
              </a:ext>
            </a:extLst>
          </p:cNvPr>
          <p:cNvSpPr txBox="1"/>
          <p:nvPr/>
        </p:nvSpPr>
        <p:spPr>
          <a:xfrm>
            <a:off x="3250734" y="5336471"/>
            <a:ext cx="862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</a:rPr>
              <a:t>STEP 3. ADAPT</a:t>
            </a:r>
            <a:endParaRPr lang="en-AU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E68A-E3B5-4AEE-A92D-DB5582E1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621" y="163054"/>
            <a:ext cx="10318930" cy="1400530"/>
          </a:xfrm>
        </p:spPr>
        <p:txBody>
          <a:bodyPr/>
          <a:lstStyle/>
          <a:p>
            <a:r>
              <a:rPr lang="en-AU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 &amp; PATTERNS </a:t>
            </a:r>
            <a:br>
              <a:rPr lang="en-AU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of</a:t>
            </a:r>
            <a:r>
              <a:rPr lang="en-AU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AU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BEHAVOUR </a:t>
            </a:r>
            <a:br>
              <a:rPr lang="en-AU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AU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People &amp; </a:t>
            </a:r>
            <a:br>
              <a:rPr lang="en-A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Behaviour </a:t>
            </a:r>
            <a:br>
              <a:rPr lang="en-AU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AU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A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People do – </a:t>
            </a:r>
            <a:br>
              <a:rPr lang="en-A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What they do </a:t>
            </a:r>
            <a:br>
              <a:rPr lang="en-A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AU" b="1" dirty="0"/>
            </a:br>
            <a:endParaRPr lang="en-AU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58ACF0-6289-4C01-84DE-5DFEE7523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28"/>
            <a:ext cx="5005633" cy="6063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10D9C5-E08B-6564-E422-777D6A3778E3}"/>
              </a:ext>
            </a:extLst>
          </p:cNvPr>
          <p:cNvSpPr txBox="1"/>
          <p:nvPr/>
        </p:nvSpPr>
        <p:spPr>
          <a:xfrm>
            <a:off x="12415101" y="5467545"/>
            <a:ext cx="76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AU" sz="32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lvl="1"/>
            <a:endParaRPr lang="en-AU" sz="32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lvl="1"/>
            <a:endParaRPr lang="en-AU" sz="32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A7734AF-22D6-C934-E03A-C3A7C45A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577" y="0"/>
            <a:ext cx="1415753" cy="14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4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3651" y="133065"/>
            <a:ext cx="9659816" cy="75047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NZ" sz="4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Step 1</a:t>
            </a:r>
            <a:r>
              <a:rPr lang="en-NZ" sz="4800" b="0" dirty="0">
                <a:solidFill>
                  <a:schemeClr val="tx2"/>
                </a:solidFill>
                <a:latin typeface="+mj-lt"/>
              </a:rPr>
              <a:t>: </a:t>
            </a:r>
            <a:r>
              <a:rPr lang="en-NZ" sz="4800" b="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OBSERVE AND ASSESS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4035575" y="3571890"/>
            <a:ext cx="3933859" cy="562800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16" tIns="43005" rIns="86016" bIns="43005" rtlCol="0" anchor="ctr"/>
          <a:lstStyle/>
          <a:p>
            <a:endParaRPr lang="en-NZ" sz="995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2405" y="3563423"/>
            <a:ext cx="2336000" cy="786593"/>
          </a:xfrm>
          <a:prstGeom prst="rect">
            <a:avLst/>
          </a:prstGeom>
          <a:noFill/>
        </p:spPr>
        <p:txBody>
          <a:bodyPr wrap="square" lIns="86016" tIns="43005" rIns="86016" bIns="43005" rtlCol="0">
            <a:spAutoFit/>
          </a:bodyPr>
          <a:lstStyle/>
          <a:p>
            <a:r>
              <a:rPr lang="en-NZ" sz="2652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INTROVERTED</a:t>
            </a:r>
            <a:r>
              <a:rPr lang="en-NZ" sz="2652" b="1" dirty="0">
                <a:solidFill>
                  <a:srgbClr val="D2D2D2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br>
              <a:rPr lang="en-NZ" sz="2652" b="1" dirty="0">
                <a:solidFill>
                  <a:srgbClr val="D2D2D2">
                    <a:lumMod val="50000"/>
                  </a:srgbClr>
                </a:solidFill>
                <a:latin typeface="Calibri" panose="020F0502020204030204" pitchFamily="34" charset="0"/>
              </a:rPr>
            </a:br>
            <a:endParaRPr lang="en-NZ" sz="1895" b="1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63533" y="3534185"/>
            <a:ext cx="2794481" cy="845071"/>
          </a:xfrm>
          <a:prstGeom prst="rect">
            <a:avLst/>
          </a:prstGeom>
          <a:noFill/>
        </p:spPr>
        <p:txBody>
          <a:bodyPr wrap="square" lIns="86016" tIns="43005" rIns="86016" bIns="43005" rtlCol="0">
            <a:spAutoFit/>
          </a:bodyPr>
          <a:lstStyle/>
          <a:p>
            <a:r>
              <a:rPr lang="en-NZ" sz="2652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EXTROVERTED</a:t>
            </a:r>
            <a:r>
              <a:rPr lang="en-NZ" sz="3032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br>
              <a:rPr lang="en-NZ" sz="2652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n-NZ" sz="1895" b="1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0" y="2308038"/>
            <a:ext cx="2065308" cy="3069815"/>
            <a:chOff x="4953000" y="2179340"/>
            <a:chExt cx="2180047" cy="3240360"/>
          </a:xfrm>
        </p:grpSpPr>
        <p:grpSp>
          <p:nvGrpSpPr>
            <p:cNvPr id="8" name="Group 7"/>
            <p:cNvGrpSpPr/>
            <p:nvPr/>
          </p:nvGrpSpPr>
          <p:grpSpPr>
            <a:xfrm>
              <a:off x="4953000" y="2179340"/>
              <a:ext cx="504056" cy="3240360"/>
              <a:chOff x="4953000" y="2179340"/>
              <a:chExt cx="504056" cy="324036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4953000" y="2179340"/>
                <a:ext cx="0" cy="324036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ight Arrow 4"/>
              <p:cNvSpPr/>
              <p:nvPr/>
            </p:nvSpPr>
            <p:spPr>
              <a:xfrm>
                <a:off x="5025008" y="2827412"/>
                <a:ext cx="432048" cy="288032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95" dirty="0"/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5025008" y="3187452"/>
                <a:ext cx="432048" cy="288032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95" dirty="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5025008" y="3547492"/>
                <a:ext cx="432048" cy="288032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95" dirty="0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5025008" y="3907532"/>
                <a:ext cx="432048" cy="288032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95" dirty="0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5025008" y="4267572"/>
                <a:ext cx="432048" cy="288032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95" dirty="0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025008" y="4627612"/>
                <a:ext cx="432048" cy="288032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95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335446" y="3573590"/>
              <a:ext cx="1797601" cy="44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133" b="1" dirty="0">
                  <a:solidFill>
                    <a:schemeClr val="bg1"/>
                  </a:solidFill>
                </a:rPr>
                <a:t>ACTIVE</a:t>
              </a:r>
              <a:endParaRPr lang="en-GB" sz="2133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15673" y="2924284"/>
            <a:ext cx="1886832" cy="1978325"/>
            <a:chOff x="2889336" y="2827412"/>
            <a:chExt cx="1991656" cy="2088232"/>
          </a:xfrm>
        </p:grpSpPr>
        <p:sp>
          <p:nvSpPr>
            <p:cNvPr id="33" name="Right Arrow 32"/>
            <p:cNvSpPr/>
            <p:nvPr/>
          </p:nvSpPr>
          <p:spPr>
            <a:xfrm flipH="1">
              <a:off x="4458875" y="2827412"/>
              <a:ext cx="422117" cy="28803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95" dirty="0"/>
            </a:p>
          </p:txBody>
        </p:sp>
        <p:sp>
          <p:nvSpPr>
            <p:cNvPr id="34" name="Right Arrow 33"/>
            <p:cNvSpPr/>
            <p:nvPr/>
          </p:nvSpPr>
          <p:spPr>
            <a:xfrm flipH="1">
              <a:off x="4458875" y="3187452"/>
              <a:ext cx="422117" cy="28803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95" dirty="0"/>
            </a:p>
          </p:txBody>
        </p:sp>
        <p:sp>
          <p:nvSpPr>
            <p:cNvPr id="35" name="Right Arrow 34"/>
            <p:cNvSpPr/>
            <p:nvPr/>
          </p:nvSpPr>
          <p:spPr>
            <a:xfrm flipH="1">
              <a:off x="4458875" y="3547492"/>
              <a:ext cx="422117" cy="28803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95" dirty="0"/>
            </a:p>
          </p:txBody>
        </p:sp>
        <p:sp>
          <p:nvSpPr>
            <p:cNvPr id="36" name="Right Arrow 35"/>
            <p:cNvSpPr/>
            <p:nvPr/>
          </p:nvSpPr>
          <p:spPr>
            <a:xfrm flipH="1">
              <a:off x="4458875" y="3907532"/>
              <a:ext cx="422117" cy="28803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95" dirty="0"/>
            </a:p>
          </p:txBody>
        </p:sp>
        <p:sp>
          <p:nvSpPr>
            <p:cNvPr id="37" name="Right Arrow 36"/>
            <p:cNvSpPr/>
            <p:nvPr/>
          </p:nvSpPr>
          <p:spPr>
            <a:xfrm flipH="1">
              <a:off x="4458875" y="4267572"/>
              <a:ext cx="422117" cy="28803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95" dirty="0"/>
            </a:p>
          </p:txBody>
        </p:sp>
        <p:sp>
          <p:nvSpPr>
            <p:cNvPr id="38" name="Right Arrow 37"/>
            <p:cNvSpPr/>
            <p:nvPr/>
          </p:nvSpPr>
          <p:spPr>
            <a:xfrm flipH="1">
              <a:off x="4458875" y="4627612"/>
              <a:ext cx="422117" cy="28803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95" dirty="0"/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2889336" y="3610543"/>
              <a:ext cx="1892708" cy="44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133" b="1" dirty="0">
                  <a:solidFill>
                    <a:schemeClr val="bg1"/>
                  </a:solidFill>
                </a:rPr>
                <a:t>RESERVED</a:t>
              </a:r>
              <a:endParaRPr lang="en-GB" sz="2133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08682" y="4370936"/>
            <a:ext cx="4068717" cy="2069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866033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</a:rPr>
              <a:t>Talks about the past and the present – how things are now</a:t>
            </a:r>
          </a:p>
          <a:p>
            <a:pPr marL="285750" indent="-285750" defTabSz="866033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</a:rPr>
              <a:t>Speaks with a fairly calm and quiet voice</a:t>
            </a:r>
          </a:p>
          <a:p>
            <a:pPr marL="285750" indent="-285750" defTabSz="866033">
              <a:buFont typeface="Arial" panose="020B0604020202020204" pitchFamily="34" charset="0"/>
              <a:buChar char="•"/>
              <a:defRPr/>
            </a:pPr>
            <a:r>
              <a:rPr lang="en-NZ" altLang="en-US" sz="1600" b="1" dirty="0">
                <a:solidFill>
                  <a:schemeClr val="bg1"/>
                </a:solidFill>
              </a:rPr>
              <a:t>Tends to prefer to analyse things properly </a:t>
            </a:r>
          </a:p>
          <a:p>
            <a:pPr marL="285750" indent="-285750" defTabSz="866033">
              <a:buFont typeface="Arial" panose="020B0604020202020204" pitchFamily="34" charset="0"/>
              <a:buChar char="•"/>
              <a:defRPr/>
            </a:pPr>
            <a:r>
              <a:rPr lang="en-NZ" altLang="en-US" sz="1600" b="1" dirty="0">
                <a:solidFill>
                  <a:schemeClr val="bg1"/>
                </a:solidFill>
              </a:rPr>
              <a:t>Spend time making sure every action is the correct action. 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1832" y="1257487"/>
            <a:ext cx="4660773" cy="21011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NZ" sz="1867" b="1" dirty="0">
                <a:solidFill>
                  <a:schemeClr val="bg1"/>
                </a:solidFill>
              </a:rPr>
              <a:t>	    </a:t>
            </a:r>
          </a:p>
          <a:p>
            <a:r>
              <a:rPr lang="en-NZ" sz="1867" b="1" dirty="0">
                <a:solidFill>
                  <a:schemeClr val="bg1"/>
                </a:solidFill>
              </a:rPr>
              <a:t>		        </a:t>
            </a:r>
            <a:r>
              <a:rPr lang="en-NZ" sz="1867" b="1" u="sng" dirty="0">
                <a:solidFill>
                  <a:schemeClr val="bg1"/>
                </a:solidFill>
              </a:rPr>
              <a:t>Introverted:</a:t>
            </a:r>
            <a:r>
              <a:rPr lang="en-NZ" sz="1867" u="sng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67" dirty="0">
                <a:solidFill>
                  <a:schemeClr val="bg1"/>
                </a:solidFill>
              </a:rPr>
              <a:t>Likes </a:t>
            </a:r>
            <a:r>
              <a:rPr lang="en-NZ" sz="1867" b="1" dirty="0">
                <a:solidFill>
                  <a:schemeClr val="bg1"/>
                </a:solidFill>
              </a:rPr>
              <a:t>being by oneself </a:t>
            </a:r>
            <a:r>
              <a:rPr lang="en-NZ" sz="1867" dirty="0">
                <a:solidFill>
                  <a:schemeClr val="bg1"/>
                </a:solidFill>
              </a:rPr>
              <a:t>to recharge.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67" dirty="0">
                <a:solidFill>
                  <a:schemeClr val="bg1"/>
                </a:solidFill>
              </a:rPr>
              <a:t>They like a bit of space - </a:t>
            </a:r>
          </a:p>
          <a:p>
            <a:r>
              <a:rPr lang="en-NZ" sz="1867" dirty="0">
                <a:solidFill>
                  <a:schemeClr val="bg1"/>
                </a:solidFill>
              </a:rPr>
              <a:t>      Might read a book / go for a walk.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23588" y="1505971"/>
            <a:ext cx="4188703" cy="1817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</a:rPr>
              <a:t> </a:t>
            </a:r>
            <a:r>
              <a:rPr lang="en-US" sz="1867" b="1" u="sng" dirty="0">
                <a:solidFill>
                  <a:schemeClr val="bg1"/>
                </a:solidFill>
              </a:rPr>
              <a:t>Extroverted:</a:t>
            </a:r>
            <a:r>
              <a:rPr lang="en-US" sz="1867" u="sng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</a:rPr>
              <a:t>Likes </a:t>
            </a:r>
            <a:r>
              <a:rPr lang="en-US" sz="1867" b="1" dirty="0">
                <a:solidFill>
                  <a:schemeClr val="bg1"/>
                </a:solidFill>
              </a:rPr>
              <a:t>being around others </a:t>
            </a:r>
            <a:r>
              <a:rPr lang="en-US" sz="1867" dirty="0">
                <a:solidFill>
                  <a:schemeClr val="bg1"/>
                </a:solidFill>
              </a:rPr>
              <a:t>and interacting to gain energy.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</a:rPr>
              <a:t>Being social is not taxing on them. </a:t>
            </a:r>
            <a:endParaRPr lang="en-US" sz="1867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579" y="4410786"/>
            <a:ext cx="4009060" cy="2030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86603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Talks about the future and how things could be</a:t>
            </a:r>
          </a:p>
          <a:p>
            <a:pPr marL="285750" indent="-285750" defTabSz="86603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Demonstrate body language that is animated and assertive</a:t>
            </a:r>
          </a:p>
          <a:p>
            <a:pPr marL="285750" indent="-285750" defTabSz="866033">
              <a:buFont typeface="Arial" panose="020B0604020202020204" pitchFamily="34" charset="0"/>
              <a:buChar char="•"/>
              <a:defRPr/>
            </a:pPr>
            <a:r>
              <a:rPr lang="en-NZ" altLang="en-US" dirty="0">
                <a:solidFill>
                  <a:schemeClr val="bg1"/>
                </a:solidFill>
              </a:rPr>
              <a:t>Maintain strong eye contact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97BD04-DF4D-2487-9B8C-90B864DD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03" y="0"/>
            <a:ext cx="1447897" cy="124339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9BCB1FE-5A43-7A13-7E22-527EE36E1665}"/>
              </a:ext>
            </a:extLst>
          </p:cNvPr>
          <p:cNvGrpSpPr/>
          <p:nvPr/>
        </p:nvGrpSpPr>
        <p:grpSpPr>
          <a:xfrm>
            <a:off x="8069306" y="1070374"/>
            <a:ext cx="1029140" cy="562800"/>
            <a:chOff x="4107913" y="-30612"/>
            <a:chExt cx="2726719" cy="163603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3DB553-BD5C-BFD2-D011-69AFCF81A829}"/>
                </a:ext>
              </a:extLst>
            </p:cNvPr>
            <p:cNvSpPr/>
            <p:nvPr/>
          </p:nvSpPr>
          <p:spPr>
            <a:xfrm>
              <a:off x="4107913" y="-30612"/>
              <a:ext cx="2726719" cy="1636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9884D25-C921-E818-08D1-8F365ABA4042}"/>
                </a:ext>
              </a:extLst>
            </p:cNvPr>
            <p:cNvSpPr txBox="1"/>
            <p:nvPr/>
          </p:nvSpPr>
          <p:spPr>
            <a:xfrm>
              <a:off x="4855142" y="475596"/>
              <a:ext cx="1302986" cy="739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274320" rIns="274320" bIns="274320" numCol="1" spcCol="1270" anchor="ctr" anchorCtr="0">
              <a:noAutofit/>
            </a:bodyPr>
            <a:lstStyle/>
            <a:p>
              <a:pPr marL="0" lvl="0" indent="0" algn="ctr" defTabSz="3200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NZ" sz="3600" kern="1200" dirty="0"/>
                <a:t>D</a:t>
              </a:r>
              <a:r>
                <a:rPr lang="en-NZ" sz="4000" kern="1200" dirty="0"/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4EB82A-F73C-2F7E-8048-EE91534F5B3D}"/>
              </a:ext>
            </a:extLst>
          </p:cNvPr>
          <p:cNvGrpSpPr/>
          <p:nvPr/>
        </p:nvGrpSpPr>
        <p:grpSpPr>
          <a:xfrm>
            <a:off x="9145765" y="976497"/>
            <a:ext cx="1096350" cy="667622"/>
            <a:chOff x="5128126" y="2885184"/>
            <a:chExt cx="1096350" cy="67670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33534B-CF79-8CBA-7420-0A174C33E587}"/>
                </a:ext>
              </a:extLst>
            </p:cNvPr>
            <p:cNvSpPr/>
            <p:nvPr/>
          </p:nvSpPr>
          <p:spPr>
            <a:xfrm>
              <a:off x="5159971" y="2978114"/>
              <a:ext cx="981911" cy="5678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60E21C-DEB9-23D9-2EA4-BAACFEF66F4F}"/>
                </a:ext>
              </a:extLst>
            </p:cNvPr>
            <p:cNvSpPr txBox="1"/>
            <p:nvPr/>
          </p:nvSpPr>
          <p:spPr>
            <a:xfrm>
              <a:off x="5128126" y="2885184"/>
              <a:ext cx="1096350" cy="676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NZ" sz="3600" kern="1200" dirty="0"/>
                <a:t>I</a:t>
              </a:r>
              <a:r>
                <a:rPr lang="en-NZ" sz="5400" kern="1200" dirty="0"/>
                <a:t>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FA3679-15ED-7508-765C-0C68381A2235}"/>
              </a:ext>
            </a:extLst>
          </p:cNvPr>
          <p:cNvGrpSpPr/>
          <p:nvPr/>
        </p:nvGrpSpPr>
        <p:grpSpPr>
          <a:xfrm>
            <a:off x="2185212" y="1001238"/>
            <a:ext cx="1159289" cy="587541"/>
            <a:chOff x="2542979" y="900591"/>
            <a:chExt cx="1190883" cy="7369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1657C5-E919-1DFD-C33F-4FA1C9702FB2}"/>
                </a:ext>
              </a:extLst>
            </p:cNvPr>
            <p:cNvSpPr/>
            <p:nvPr/>
          </p:nvSpPr>
          <p:spPr>
            <a:xfrm>
              <a:off x="2576734" y="946409"/>
              <a:ext cx="1157128" cy="690827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A06703-A8C2-7A42-4E77-FC1F18583A1D}"/>
                </a:ext>
              </a:extLst>
            </p:cNvPr>
            <p:cNvSpPr txBox="1"/>
            <p:nvPr/>
          </p:nvSpPr>
          <p:spPr>
            <a:xfrm>
              <a:off x="2542979" y="900591"/>
              <a:ext cx="1186215" cy="7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274320" rIns="274320" bIns="274320" numCol="1" spcCol="1270" anchor="ctr" anchorCtr="0">
              <a:noAutofit/>
            </a:bodyPr>
            <a:lstStyle/>
            <a:p>
              <a:pPr marL="0" lvl="0" indent="0" algn="ctr" defTabSz="3200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NZ" sz="3600" kern="1200" dirty="0"/>
                <a:t>C</a:t>
              </a:r>
              <a:r>
                <a:rPr lang="en-NZ" sz="3500" kern="1200" dirty="0"/>
                <a:t>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6C452B-082B-78A0-1823-7676B4305386}"/>
              </a:ext>
            </a:extLst>
          </p:cNvPr>
          <p:cNvGrpSpPr/>
          <p:nvPr/>
        </p:nvGrpSpPr>
        <p:grpSpPr>
          <a:xfrm>
            <a:off x="3407909" y="1018794"/>
            <a:ext cx="1146360" cy="569738"/>
            <a:chOff x="1142913" y="1909908"/>
            <a:chExt cx="2726719" cy="163603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8BEEC4D-D179-0393-6694-5BF13EFEAFD0}"/>
                </a:ext>
              </a:extLst>
            </p:cNvPr>
            <p:cNvSpPr/>
            <p:nvPr/>
          </p:nvSpPr>
          <p:spPr>
            <a:xfrm>
              <a:off x="1142913" y="1909908"/>
              <a:ext cx="2726719" cy="16360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781E7F-C6A1-206D-38B4-6E7CF89D41A6}"/>
                </a:ext>
              </a:extLst>
            </p:cNvPr>
            <p:cNvSpPr txBox="1"/>
            <p:nvPr/>
          </p:nvSpPr>
          <p:spPr>
            <a:xfrm>
              <a:off x="1534483" y="2254116"/>
              <a:ext cx="1806642" cy="1092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274320" rIns="274320" bIns="274320" numCol="1" spcCol="1270" anchor="ctr" anchorCtr="0">
              <a:noAutofit/>
            </a:bodyPr>
            <a:lstStyle/>
            <a:p>
              <a:pPr marL="0" lvl="0" indent="0" algn="ctr" defTabSz="3200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NZ" sz="3600" b="0" kern="12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371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8200" y="324752"/>
            <a:ext cx="9659816" cy="75047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NZ" sz="4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Next…..</a:t>
            </a:r>
          </a:p>
        </p:txBody>
      </p:sp>
      <p:sp>
        <p:nvSpPr>
          <p:cNvPr id="24" name="Left-Right Arrow 23"/>
          <p:cNvSpPr/>
          <p:nvPr/>
        </p:nvSpPr>
        <p:spPr>
          <a:xfrm rot="16200000">
            <a:off x="4649613" y="3411721"/>
            <a:ext cx="2892776" cy="519083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16" tIns="43005" rIns="86016" bIns="43005" rtlCol="0" anchor="ctr"/>
          <a:lstStyle/>
          <a:p>
            <a:endParaRPr lang="en-NZ" sz="995" dirty="0">
              <a:solidFill>
                <a:srgbClr val="D2D2D2">
                  <a:lumMod val="50000"/>
                </a:srgb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9188" y="2181045"/>
            <a:ext cx="3578988" cy="1071735"/>
          </a:xfrm>
          <a:prstGeom prst="rect">
            <a:avLst/>
          </a:prstGeom>
          <a:noFill/>
        </p:spPr>
        <p:txBody>
          <a:bodyPr wrap="square" lIns="86016" tIns="43005" rIns="86016" bIns="43005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TASK ORIENTED </a:t>
            </a:r>
            <a:br>
              <a:rPr lang="en-NZ" sz="2652" b="1" dirty="0">
                <a:solidFill>
                  <a:srgbClr val="D2D2D2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en-NZ" sz="3200" b="1" dirty="0">
                <a:latin typeface="Calibri" panose="020F0502020204030204" pitchFamily="34" charset="0"/>
              </a:rPr>
              <a:t>THINKING</a:t>
            </a:r>
            <a:r>
              <a:rPr lang="en-NZ" sz="3200" b="1" dirty="0">
                <a:solidFill>
                  <a:srgbClr val="D60093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6785" y="3981820"/>
            <a:ext cx="3888432" cy="1133290"/>
          </a:xfrm>
          <a:prstGeom prst="rect">
            <a:avLst/>
          </a:prstGeom>
          <a:noFill/>
        </p:spPr>
        <p:txBody>
          <a:bodyPr wrap="square" lIns="86016" tIns="43005" rIns="86016" bIns="43005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PEOPLE ORIENTED </a:t>
            </a:r>
          </a:p>
          <a:p>
            <a:r>
              <a:rPr lang="en-NZ" sz="3200" b="1" dirty="0">
                <a:latin typeface="Calibri" panose="020F0502020204030204" pitchFamily="34" charset="0"/>
              </a:rPr>
              <a:t>FEELING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6710" y="229786"/>
            <a:ext cx="3515217" cy="195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NZ" sz="2400" b="1" dirty="0"/>
              <a:t>	</a:t>
            </a:r>
            <a:r>
              <a:rPr lang="en-NZ" sz="2400" b="1" u="sng" dirty="0">
                <a:solidFill>
                  <a:schemeClr val="bg1"/>
                </a:solidFill>
              </a:rPr>
              <a:t>T</a:t>
            </a:r>
            <a:r>
              <a:rPr lang="en-US" sz="2400" b="1" u="sng" dirty="0">
                <a:solidFill>
                  <a:schemeClr val="bg1"/>
                </a:solidFill>
              </a:rPr>
              <a:t>ask Oriented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</a:rPr>
              <a:t>Focuses more on the task and </a:t>
            </a:r>
            <a:r>
              <a:rPr lang="en-NZ" sz="1867" dirty="0">
                <a:solidFill>
                  <a:schemeClr val="bg1"/>
                </a:solidFill>
              </a:rPr>
              <a:t>getting things done</a:t>
            </a:r>
            <a:endParaRPr lang="en-NZ" altLang="en-US" sz="1867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67" dirty="0">
                <a:solidFill>
                  <a:schemeClr val="bg1"/>
                </a:solidFill>
              </a:rPr>
              <a:t>Doesn’t show a lot of emotion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704" y="5122870"/>
            <a:ext cx="3429815" cy="16638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sz="2400" b="1" u="sng" dirty="0"/>
          </a:p>
          <a:p>
            <a:pPr algn="ctr"/>
            <a:r>
              <a:rPr lang="en-NZ" sz="2400" b="1" u="sng" dirty="0">
                <a:solidFill>
                  <a:schemeClr val="bg1"/>
                </a:solidFill>
              </a:rPr>
              <a:t>People Oriented: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67" dirty="0">
                <a:solidFill>
                  <a:schemeClr val="bg1"/>
                </a:solidFill>
              </a:rPr>
              <a:t>Talks and asks about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67" dirty="0">
                <a:solidFill>
                  <a:schemeClr val="bg1"/>
                </a:solidFill>
              </a:rPr>
              <a:t>Shows emotion easily</a:t>
            </a:r>
          </a:p>
          <a:p>
            <a:pPr algn="ctr"/>
            <a:endParaRPr lang="en-NZ" sz="186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700-ECB1-0006-ECA4-5B2CCD1FF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03" y="0"/>
            <a:ext cx="1447897" cy="12433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B1DF37-9000-B095-1902-C3295B7A8A57}"/>
              </a:ext>
            </a:extLst>
          </p:cNvPr>
          <p:cNvGrpSpPr/>
          <p:nvPr/>
        </p:nvGrpSpPr>
        <p:grpSpPr>
          <a:xfrm>
            <a:off x="3264408" y="689794"/>
            <a:ext cx="1245985" cy="772010"/>
            <a:chOff x="4107913" y="-30612"/>
            <a:chExt cx="2726719" cy="16360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F74623-250B-E158-086F-6986E2BB9478}"/>
                </a:ext>
              </a:extLst>
            </p:cNvPr>
            <p:cNvSpPr/>
            <p:nvPr/>
          </p:nvSpPr>
          <p:spPr>
            <a:xfrm>
              <a:off x="4107913" y="-30612"/>
              <a:ext cx="2726719" cy="1636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A682D4-9A9D-F962-51B5-852DCBF2D3E1}"/>
                </a:ext>
              </a:extLst>
            </p:cNvPr>
            <p:cNvSpPr txBox="1"/>
            <p:nvPr/>
          </p:nvSpPr>
          <p:spPr>
            <a:xfrm>
              <a:off x="4855142" y="475596"/>
              <a:ext cx="1302986" cy="739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274320" rIns="274320" bIns="274320" numCol="1" spcCol="1270" anchor="ctr" anchorCtr="0">
              <a:noAutofit/>
            </a:bodyPr>
            <a:lstStyle/>
            <a:p>
              <a:pPr marL="0" lvl="0" indent="0" algn="ctr" defTabSz="3200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NZ" sz="3600" kern="1200" dirty="0"/>
                <a:t>D</a:t>
              </a:r>
              <a:r>
                <a:rPr lang="en-NZ" sz="4000" kern="1200" dirty="0"/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E7A193-3F73-061A-CE04-C22011C35A24}"/>
              </a:ext>
            </a:extLst>
          </p:cNvPr>
          <p:cNvGrpSpPr/>
          <p:nvPr/>
        </p:nvGrpSpPr>
        <p:grpSpPr>
          <a:xfrm>
            <a:off x="7603926" y="689794"/>
            <a:ext cx="1368177" cy="817330"/>
            <a:chOff x="2542979" y="900591"/>
            <a:chExt cx="1190883" cy="7369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8E3721-9A96-B003-41E5-71DA6A68BF86}"/>
                </a:ext>
              </a:extLst>
            </p:cNvPr>
            <p:cNvSpPr/>
            <p:nvPr/>
          </p:nvSpPr>
          <p:spPr>
            <a:xfrm>
              <a:off x="2576734" y="946409"/>
              <a:ext cx="1157128" cy="690827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885C80-375E-A138-B76D-F35CA0F9DC62}"/>
                </a:ext>
              </a:extLst>
            </p:cNvPr>
            <p:cNvSpPr txBox="1"/>
            <p:nvPr/>
          </p:nvSpPr>
          <p:spPr>
            <a:xfrm>
              <a:off x="2542979" y="900591"/>
              <a:ext cx="1186215" cy="7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274320" rIns="274320" bIns="274320" numCol="1" spcCol="1270" anchor="ctr" anchorCtr="0">
              <a:noAutofit/>
            </a:bodyPr>
            <a:lstStyle/>
            <a:p>
              <a:pPr marL="0" lvl="0" indent="0" algn="ctr" defTabSz="3200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NZ" sz="3600" kern="1200" dirty="0"/>
                <a:t>C</a:t>
              </a:r>
              <a:r>
                <a:rPr lang="en-NZ" sz="3500" kern="1200" dirty="0"/>
                <a:t>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CC08B7-2359-1579-D62C-FD53688F69C6}"/>
              </a:ext>
            </a:extLst>
          </p:cNvPr>
          <p:cNvGrpSpPr/>
          <p:nvPr/>
        </p:nvGrpSpPr>
        <p:grpSpPr>
          <a:xfrm>
            <a:off x="7661296" y="5330952"/>
            <a:ext cx="1310807" cy="837255"/>
            <a:chOff x="1142913" y="1909908"/>
            <a:chExt cx="2726719" cy="163603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A355EB-3C88-F885-A26F-5EC0C664280E}"/>
                </a:ext>
              </a:extLst>
            </p:cNvPr>
            <p:cNvSpPr/>
            <p:nvPr/>
          </p:nvSpPr>
          <p:spPr>
            <a:xfrm>
              <a:off x="1142913" y="1909908"/>
              <a:ext cx="2726719" cy="16360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8F8D0E-554F-FF57-541C-5ABEEA9804A3}"/>
                </a:ext>
              </a:extLst>
            </p:cNvPr>
            <p:cNvSpPr txBox="1"/>
            <p:nvPr/>
          </p:nvSpPr>
          <p:spPr>
            <a:xfrm>
              <a:off x="1534483" y="2254116"/>
              <a:ext cx="1806642" cy="1092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274320" rIns="274320" bIns="274320" numCol="1" spcCol="1270" anchor="ctr" anchorCtr="0">
              <a:noAutofit/>
            </a:bodyPr>
            <a:lstStyle/>
            <a:p>
              <a:pPr marL="0" lvl="0" indent="0" algn="ctr" defTabSz="3200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NZ" sz="3600" b="0" kern="1200" dirty="0"/>
                <a:t>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47F766-A376-DCCC-7688-ACCE3815D093}"/>
              </a:ext>
            </a:extLst>
          </p:cNvPr>
          <p:cNvGrpSpPr/>
          <p:nvPr/>
        </p:nvGrpSpPr>
        <p:grpSpPr>
          <a:xfrm>
            <a:off x="3481253" y="5122870"/>
            <a:ext cx="1303632" cy="1002336"/>
            <a:chOff x="5128126" y="2885184"/>
            <a:chExt cx="1096350" cy="67670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B0CBEB-F7A8-3B2B-D383-7E2F9A1162E0}"/>
                </a:ext>
              </a:extLst>
            </p:cNvPr>
            <p:cNvSpPr/>
            <p:nvPr/>
          </p:nvSpPr>
          <p:spPr>
            <a:xfrm>
              <a:off x="5159971" y="2978114"/>
              <a:ext cx="981911" cy="5678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D571B0-D6E4-F6EB-C59C-125F04191BC8}"/>
                </a:ext>
              </a:extLst>
            </p:cNvPr>
            <p:cNvSpPr txBox="1"/>
            <p:nvPr/>
          </p:nvSpPr>
          <p:spPr>
            <a:xfrm>
              <a:off x="5128126" y="2885184"/>
              <a:ext cx="1096350" cy="676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NZ" sz="3600" kern="1200" dirty="0"/>
                <a:t>I</a:t>
              </a:r>
              <a:r>
                <a:rPr lang="en-NZ" sz="5400" kern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7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B446-EEDE-4D34-A347-47187BD3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259463"/>
            <a:ext cx="9404723" cy="923385"/>
          </a:xfrm>
        </p:spPr>
        <p:txBody>
          <a:bodyPr/>
          <a:lstStyle/>
          <a:p>
            <a:r>
              <a:rPr lang="en-NZ" sz="54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2. IDENTIFY</a:t>
            </a:r>
            <a:endParaRPr lang="en-AU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C557D3-0D67-46FC-8253-3288933114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79135" y="2426194"/>
          <a:ext cx="8011938" cy="354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C50BAA-7993-45EF-AF69-9DFDD8C9B6F6}"/>
              </a:ext>
            </a:extLst>
          </p:cNvPr>
          <p:cNvSpPr txBox="1"/>
          <p:nvPr/>
        </p:nvSpPr>
        <p:spPr>
          <a:xfrm>
            <a:off x="8949654" y="2443326"/>
            <a:ext cx="272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CFD1E-23F9-43BA-B7B9-51960DA9D803}"/>
              </a:ext>
            </a:extLst>
          </p:cNvPr>
          <p:cNvSpPr txBox="1"/>
          <p:nvPr/>
        </p:nvSpPr>
        <p:spPr>
          <a:xfrm>
            <a:off x="8925886" y="4664713"/>
            <a:ext cx="32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46614-8219-43D1-8067-B9C7B3286A1A}"/>
              </a:ext>
            </a:extLst>
          </p:cNvPr>
          <p:cNvSpPr txBox="1"/>
          <p:nvPr/>
        </p:nvSpPr>
        <p:spPr>
          <a:xfrm>
            <a:off x="209726" y="4631535"/>
            <a:ext cx="2822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50F98-A517-4840-833D-88B68B9E3FAE}"/>
              </a:ext>
            </a:extLst>
          </p:cNvPr>
          <p:cNvSpPr txBox="1"/>
          <p:nvPr/>
        </p:nvSpPr>
        <p:spPr>
          <a:xfrm>
            <a:off x="94132" y="2636643"/>
            <a:ext cx="305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FF353D4-11E1-4870-A83A-6BC7B2C1F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2708E-883E-7E2A-3691-8891BA8F222E}"/>
              </a:ext>
            </a:extLst>
          </p:cNvPr>
          <p:cNvSpPr txBox="1"/>
          <p:nvPr/>
        </p:nvSpPr>
        <p:spPr>
          <a:xfrm>
            <a:off x="9127222" y="3812208"/>
            <a:ext cx="230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Extroverted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3D88A-23FF-760B-BD6B-EBDD0A2C9629}"/>
              </a:ext>
            </a:extLst>
          </p:cNvPr>
          <p:cNvSpPr txBox="1"/>
          <p:nvPr/>
        </p:nvSpPr>
        <p:spPr>
          <a:xfrm>
            <a:off x="724251" y="3738101"/>
            <a:ext cx="214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Introverted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66FA3-3CDD-B807-E5DC-74FB3E744C80}"/>
              </a:ext>
            </a:extLst>
          </p:cNvPr>
          <p:cNvSpPr txBox="1"/>
          <p:nvPr/>
        </p:nvSpPr>
        <p:spPr>
          <a:xfrm>
            <a:off x="4609751" y="6136872"/>
            <a:ext cx="297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Focused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BBEBF-63E6-1FE7-CF99-9CECF99C3043}"/>
              </a:ext>
            </a:extLst>
          </p:cNvPr>
          <p:cNvSpPr txBox="1"/>
          <p:nvPr/>
        </p:nvSpPr>
        <p:spPr>
          <a:xfrm>
            <a:off x="4908959" y="1872304"/>
            <a:ext cx="220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Focused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2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8B5C-013B-41D4-91C5-39CF70B4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1" y="225759"/>
            <a:ext cx="9404723" cy="983784"/>
          </a:xfrm>
        </p:spPr>
        <p:txBody>
          <a:bodyPr/>
          <a:lstStyle/>
          <a:p>
            <a:r>
              <a:rPr lang="en-NZ" sz="54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3. ADAPT</a:t>
            </a:r>
            <a:br>
              <a:rPr lang="en-NZ" sz="54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N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69BE-3B54-4BE7-B51C-94BA426A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001" y="2687721"/>
            <a:ext cx="9231924" cy="34457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NZ" sz="5400" dirty="0"/>
              <a:t> </a:t>
            </a:r>
            <a:endParaRPr lang="en-AU" sz="54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BCB2340-DE69-48F3-96E3-F8208B79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AC2E65-1CBC-4211-951B-62BC3C3D8F0C}"/>
              </a:ext>
            </a:extLst>
          </p:cNvPr>
          <p:cNvSpPr txBox="1"/>
          <p:nvPr/>
        </p:nvSpPr>
        <p:spPr>
          <a:xfrm>
            <a:off x="367391" y="1134217"/>
            <a:ext cx="82089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some changes towards: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you communicate with them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level of detail you go into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questions that you ask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you prepare for a meeting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you pitch and sell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you follow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expectations on how they are going </a:t>
            </a:r>
          </a:p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to make a decision</a:t>
            </a:r>
          </a:p>
          <a:p>
            <a:endParaRPr lang="en-AU" dirty="0"/>
          </a:p>
        </p:txBody>
      </p:sp>
      <p:pic>
        <p:nvPicPr>
          <p:cNvPr id="10" name="Picture 9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298866AC-696C-47D7-90DA-7DCC8D719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358" y="4301135"/>
            <a:ext cx="3959642" cy="2556865"/>
          </a:xfrm>
          <a:prstGeom prst="rect">
            <a:avLst/>
          </a:prstGeom>
        </p:spPr>
      </p:pic>
      <p:pic>
        <p:nvPicPr>
          <p:cNvPr id="24" name="Picture 23" descr="Two people talking&#10;&#10;Description automatically generated with low confidence">
            <a:extLst>
              <a:ext uri="{FF2B5EF4-FFF2-40B4-BE49-F238E27FC236}">
                <a16:creationId xmlns:a16="http://schemas.microsoft.com/office/drawing/2014/main" id="{C39CC6D0-5508-499D-8A93-A405045B4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48" y="1958540"/>
            <a:ext cx="3692661" cy="22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9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8B5C-013B-41D4-91C5-39CF70B4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80" y="73137"/>
            <a:ext cx="9769965" cy="983876"/>
          </a:xfrm>
        </p:spPr>
        <p:txBody>
          <a:bodyPr/>
          <a:lstStyle/>
          <a:p>
            <a:r>
              <a:rPr lang="en-NZ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DEALING WITH A </a:t>
            </a:r>
            <a:r>
              <a:rPr lang="en-NZ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 STYLE PERSON</a:t>
            </a:r>
            <a:br>
              <a:rPr lang="en-N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69BE-3B54-4BE7-B51C-94BA426A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80" y="835624"/>
            <a:ext cx="9769964" cy="4195481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N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DOS</a:t>
            </a:r>
            <a:endParaRPr lang="en-NZ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1800" dirty="0"/>
              <a:t> </a:t>
            </a: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that you are confident, but respect them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direct, focus on the subject/topic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 them outcomes and how THEY can benefit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 your subject/topic and be prepared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Be very systematic and concise in what you say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Summarise the main points you have discussed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Boost their ego and put yours aside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spcBef>
                <a:spcPts val="0"/>
              </a:spcBef>
              <a:buNone/>
              <a:defRPr/>
            </a:pPr>
            <a:r>
              <a:rPr lang="en-NZ" sz="32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Indecisive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too much information / go into too much detail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 too much about you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side-tracked or lose focus on the subject/topic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 issues personally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AU" sz="18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5E795CD-76D8-4D72-B0A2-B1675198FCC8}"/>
              </a:ext>
            </a:extLst>
          </p:cNvPr>
          <p:cNvSpPr/>
          <p:nvPr/>
        </p:nvSpPr>
        <p:spPr>
          <a:xfrm>
            <a:off x="209724" y="989901"/>
            <a:ext cx="1728731" cy="177682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800" baseline="0" dirty="0"/>
              <a:t>D</a:t>
            </a:r>
            <a:endParaRPr lang="en-GB" sz="1380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CD40D-205D-4400-97C1-256780EAE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152" y="-16778"/>
            <a:ext cx="2342848" cy="20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1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1599-B44C-42F2-8EAC-1C8748DA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3" y="100011"/>
            <a:ext cx="9740406" cy="1400530"/>
          </a:xfrm>
        </p:spPr>
        <p:txBody>
          <a:bodyPr/>
          <a:lstStyle/>
          <a:p>
            <a:r>
              <a:rPr lang="en-NZ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DEALING WITH A </a:t>
            </a:r>
            <a:r>
              <a:rPr lang="en-NZ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 STYLE PERSON</a:t>
            </a:r>
            <a:br>
              <a:rPr lang="en-NZ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D7AB7-91AE-4FB0-B5F2-98376ACF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591" y="1002945"/>
            <a:ext cx="8946541" cy="41954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NZ" sz="1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DOS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a positive atmosphere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briefly – offering them more time to talk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prepared to do a lot of listening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as enthusiastic as they are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the people and fun aspect of the subject/topic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the big picture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NZ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None/>
              <a:defRPr/>
            </a:pPr>
            <a:r>
              <a:rPr lang="en-NZ" sz="128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interrupt if they get excited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too much about structure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 to be too serious – put down their enthusiasm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up negative issues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too many details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too many restrictions</a:t>
            </a:r>
            <a:endParaRPr lang="en-AU" sz="9600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4CC932BA-8A55-44B1-9310-44934C55F1AE}"/>
              </a:ext>
            </a:extLst>
          </p:cNvPr>
          <p:cNvSpPr/>
          <p:nvPr/>
        </p:nvSpPr>
        <p:spPr>
          <a:xfrm>
            <a:off x="235015" y="1002945"/>
            <a:ext cx="1800200" cy="185560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800" baseline="0" dirty="0"/>
              <a:t>I</a:t>
            </a:r>
            <a:endParaRPr lang="en-GB" sz="1380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A6763-8F9F-4A34-AC11-3C9CD464B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958" y="1"/>
            <a:ext cx="1949041" cy="27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9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671-DD19-421C-ABC9-B8C83B9D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26" y="151647"/>
            <a:ext cx="9767912" cy="1400530"/>
          </a:xfrm>
        </p:spPr>
        <p:txBody>
          <a:bodyPr/>
          <a:lstStyle/>
          <a:p>
            <a:r>
              <a:rPr lang="en-NZ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DEALING WITH A – </a:t>
            </a:r>
            <a:r>
              <a:rPr lang="en-NZ" sz="3600" u="sng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STYLE PERSON</a:t>
            </a:r>
            <a:br>
              <a:rPr lang="en-NZ" sz="3200" u="sng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22B4-1291-4B61-8A16-2AB652382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065" y="860685"/>
            <a:ext cx="9402074" cy="41954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NZ" sz="1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DOS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trust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specific questions to find out true needs – listen carefully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detail of what they have told you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all the facts they need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to them logically how it is going to work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if they have any more questions – Follow up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support and check in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them from time to time - to just see how they are doing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NZ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NZ" sz="128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DON’T’S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a decision straight away – don’t put pressure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unexpected changes – forget what was agreed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 their name or detail they have told you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unreliable</a:t>
            </a:r>
            <a:endParaRPr lang="en-A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7B5A718F-6040-4F05-9763-DDD29454059B}"/>
              </a:ext>
            </a:extLst>
          </p:cNvPr>
          <p:cNvSpPr/>
          <p:nvPr/>
        </p:nvSpPr>
        <p:spPr>
          <a:xfrm>
            <a:off x="245424" y="1141287"/>
            <a:ext cx="1582946" cy="16769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800" baseline="0" dirty="0"/>
              <a:t>S</a:t>
            </a:r>
            <a:endParaRPr lang="en-GB" sz="13800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A7D3C-6C26-4C23-B104-627FF9A2F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667" y="151647"/>
            <a:ext cx="1719091" cy="16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4041-48C4-4266-BE19-210E6BF1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8" y="78234"/>
            <a:ext cx="9748830" cy="1400530"/>
          </a:xfrm>
        </p:spPr>
        <p:txBody>
          <a:bodyPr/>
          <a:lstStyle/>
          <a:p>
            <a:r>
              <a:rPr lang="en-NZ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DEALING WITH A </a:t>
            </a:r>
            <a:r>
              <a:rPr lang="en-NZ" sz="32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NZ" sz="3200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CSTYLE PERSON</a:t>
            </a:r>
            <a:br>
              <a:rPr lang="en-NZ" sz="3200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EADB-9918-415E-A9F3-F8F19EB1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764" y="627497"/>
            <a:ext cx="9899678" cy="4195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n-NZ" sz="8000" b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NZ" sz="1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DOS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aside enough time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distance they want to keep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thorough - include more facts, details, research than they are expecting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carefully – when they talk, their questions will be relevant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require anything from them – state well in advance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one topic at a time – don’t skip anything. Methodical and logical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all material in writing focus on just the product / service – not personal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NZ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NZ" sz="128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across too friendly/emotional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 too much time on small talk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Loose patience or move too fast – they focus on the detail and will analyse everything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caught in providing incorrect/inaccurate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 to cover the available support and guarantees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NZ" sz="8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a decision straight away – no pressure</a:t>
            </a:r>
          </a:p>
          <a:p>
            <a:endParaRPr lang="en-AU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D10219F-0B25-4B42-94E2-E5073191BF26}"/>
              </a:ext>
            </a:extLst>
          </p:cNvPr>
          <p:cNvSpPr/>
          <p:nvPr/>
        </p:nvSpPr>
        <p:spPr>
          <a:xfrm>
            <a:off x="184558" y="1000015"/>
            <a:ext cx="1712278" cy="165886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800" baseline="0" dirty="0"/>
              <a:t>C</a:t>
            </a:r>
            <a:endParaRPr lang="en-GB" sz="13800" baseline="0" dirty="0"/>
          </a:p>
        </p:txBody>
      </p:sp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2B3D69C-5C2E-44F1-AAEC-3CC772E0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83" y="0"/>
            <a:ext cx="3145475" cy="17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9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92FE-A8A0-4C0F-91AA-CD0DE816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1801" y="-274207"/>
            <a:ext cx="3794729" cy="3096987"/>
          </a:xfrm>
        </p:spPr>
        <p:txBody>
          <a:bodyPr>
            <a:normAutofit/>
          </a:bodyPr>
          <a:lstStyle/>
          <a:p>
            <a:r>
              <a:rPr lang="en-A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Natalie Waters</a:t>
            </a:r>
            <a:br>
              <a:rPr lang="en-AU" sz="5400" dirty="0"/>
            </a:br>
            <a:endParaRPr lang="en-AU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580F2-BEEA-48A8-90B9-5198E31DF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1801" y="2044165"/>
            <a:ext cx="7994162" cy="380412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AU" sz="4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73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me:</a:t>
            </a:r>
          </a:p>
          <a:p>
            <a:pPr marL="1143000" indent="-1143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7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Keynotes</a:t>
            </a:r>
          </a:p>
          <a:p>
            <a:pPr marL="1143000" indent="-1143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7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coaching &amp; mentoring</a:t>
            </a:r>
          </a:p>
          <a:p>
            <a:pPr marL="1143000" indent="-1143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7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coaching</a:t>
            </a:r>
          </a:p>
          <a:p>
            <a:pPr marL="1143000" indent="-1143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7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 coaching</a:t>
            </a:r>
          </a:p>
          <a:p>
            <a:pPr marL="1143000" indent="-1143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7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F177A828-6D3E-4118-9F97-A7CBD141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7" y="210425"/>
            <a:ext cx="3794729" cy="5878286"/>
          </a:xfrm>
          <a:prstGeom prst="rect">
            <a:avLst/>
          </a:prstGeom>
          <a:effectLst/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485CF8A-2D62-4FD7-B05B-63457B0B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24" y="10639"/>
            <a:ext cx="2920870" cy="2711226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24D6C8-82EE-0577-7BDC-D99B49F90D85}"/>
              </a:ext>
            </a:extLst>
          </p:cNvPr>
          <p:cNvCxnSpPr/>
          <p:nvPr/>
        </p:nvCxnSpPr>
        <p:spPr>
          <a:xfrm>
            <a:off x="4001217" y="2044165"/>
            <a:ext cx="494161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EF348DD-BCDB-1ADD-CB3C-B21D78C36BF7}"/>
              </a:ext>
            </a:extLst>
          </p:cNvPr>
          <p:cNvSpPr txBox="1"/>
          <p:nvPr/>
        </p:nvSpPr>
        <p:spPr>
          <a:xfrm>
            <a:off x="4101801" y="5386672"/>
            <a:ext cx="7474503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www.elevatecoaching.com.au</a:t>
            </a:r>
            <a:endParaRPr lang="en-AU" sz="2800" dirty="0"/>
          </a:p>
          <a:p>
            <a:pPr>
              <a:lnSpc>
                <a:spcPct val="150000"/>
              </a:lnSpc>
            </a:pPr>
            <a:r>
              <a:rPr lang="en-AU" sz="2800" dirty="0"/>
              <a:t>Email: natalie@elevatecaching.com.au</a:t>
            </a:r>
          </a:p>
        </p:txBody>
      </p:sp>
    </p:spTree>
    <p:extLst>
      <p:ext uri="{BB962C8B-B14F-4D97-AF65-F5344CB8AC3E}">
        <p14:creationId xmlns:p14="http://schemas.microsoft.com/office/powerpoint/2010/main" val="171379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E68A-E3B5-4AEE-A92D-DB5582E1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184" y="502418"/>
            <a:ext cx="9404723" cy="1400530"/>
          </a:xfrm>
        </p:spPr>
        <p:txBody>
          <a:bodyPr/>
          <a:lstStyle/>
          <a:p>
            <a:r>
              <a:rPr lang="en-AU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PROFILING PEOPLE </a:t>
            </a:r>
            <a:br>
              <a:rPr lang="en-AU" b="1" dirty="0"/>
            </a:br>
            <a:endParaRPr lang="en-AU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58ACF0-6289-4C01-84DE-5DFEE7523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2" y="0"/>
            <a:ext cx="55721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10D9C5-E08B-6564-E422-777D6A3778E3}"/>
              </a:ext>
            </a:extLst>
          </p:cNvPr>
          <p:cNvSpPr txBox="1"/>
          <p:nvPr/>
        </p:nvSpPr>
        <p:spPr>
          <a:xfrm>
            <a:off x="5624184" y="1178932"/>
            <a:ext cx="6401290" cy="548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r>
              <a:rPr 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Identify some of the Codes and Patterns of Human Behaviour:</a:t>
            </a:r>
          </a:p>
          <a:p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What are someone’s stress triggers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What are their motivators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How people make their decisions</a:t>
            </a:r>
          </a:p>
          <a:p>
            <a:r>
              <a:rPr lang="en-A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     </a:t>
            </a:r>
          </a:p>
          <a:p>
            <a:r>
              <a:rPr lang="en-A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    </a:t>
            </a:r>
            <a:r>
              <a:rPr lang="en-AU" sz="32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Century Gothic" panose="020B0502020202020204" pitchFamily="34" charset="0"/>
              </a:rPr>
              <a:t>‘Why we do – What we do’.</a:t>
            </a:r>
            <a:endParaRPr lang="en-AU" sz="32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A7734AF-22D6-C934-E03A-C3A7C45A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723" y="0"/>
            <a:ext cx="1415753" cy="14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B446-EEDE-4D34-A347-47187BD3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70218"/>
            <a:ext cx="9404723" cy="1400530"/>
          </a:xfrm>
        </p:spPr>
        <p:txBody>
          <a:bodyPr/>
          <a:lstStyle/>
          <a:p>
            <a:pPr algn="ctr"/>
            <a:r>
              <a:rPr lang="en-AU" sz="6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DISC</a:t>
            </a:r>
            <a:br>
              <a:rPr lang="en-AU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Behavioural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C557D3-0D67-46FC-8253-3288933114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79135" y="2426194"/>
          <a:ext cx="8011938" cy="354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C50BAA-7993-45EF-AF69-9DFDD8C9B6F6}"/>
              </a:ext>
            </a:extLst>
          </p:cNvPr>
          <p:cNvSpPr txBox="1"/>
          <p:nvPr/>
        </p:nvSpPr>
        <p:spPr>
          <a:xfrm>
            <a:off x="8949654" y="2554113"/>
            <a:ext cx="272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CFD1E-23F9-43BA-B7B9-51960DA9D803}"/>
              </a:ext>
            </a:extLst>
          </p:cNvPr>
          <p:cNvSpPr txBox="1"/>
          <p:nvPr/>
        </p:nvSpPr>
        <p:spPr>
          <a:xfrm>
            <a:off x="9058711" y="4703970"/>
            <a:ext cx="250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46614-8219-43D1-8067-B9C7B3286A1A}"/>
              </a:ext>
            </a:extLst>
          </p:cNvPr>
          <p:cNvSpPr txBox="1"/>
          <p:nvPr/>
        </p:nvSpPr>
        <p:spPr>
          <a:xfrm>
            <a:off x="725648" y="4703970"/>
            <a:ext cx="230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50F98-A517-4840-833D-88B68B9E3FAE}"/>
              </a:ext>
            </a:extLst>
          </p:cNvPr>
          <p:cNvSpPr txBox="1"/>
          <p:nvPr/>
        </p:nvSpPr>
        <p:spPr>
          <a:xfrm>
            <a:off x="439024" y="2717006"/>
            <a:ext cx="272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Compliant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CFF353D4-11E1-4870-A83A-6BC7B2C1F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97BE-4CDB-42DB-B992-54A13035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133936"/>
            <a:ext cx="9404723" cy="1400530"/>
          </a:xfrm>
        </p:spPr>
        <p:txBody>
          <a:bodyPr/>
          <a:lstStyle/>
          <a:p>
            <a:r>
              <a:rPr lang="en-N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Styles: </a:t>
            </a:r>
            <a:r>
              <a:rPr lang="en-NZ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D-Style </a:t>
            </a:r>
            <a:br>
              <a:rPr lang="en-N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</a:t>
            </a:r>
            <a:br>
              <a:rPr lang="en-NZ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FC90F7-D3EF-41A0-900A-36500C5D92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1853248"/>
          <a:ext cx="8947150" cy="439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094B978-5A6F-4236-9B74-F55EA88AB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48745" y="279105"/>
            <a:ext cx="9659816" cy="750471"/>
          </a:xfrm>
        </p:spPr>
        <p:txBody>
          <a:bodyPr/>
          <a:lstStyle/>
          <a:p>
            <a:r>
              <a:rPr lang="en-NZ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NZ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 </a:t>
            </a:r>
            <a:r>
              <a:rPr lang="en-NZ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82" y="1245986"/>
            <a:ext cx="10629468" cy="5142025"/>
          </a:xfrm>
          <a:prstGeom prst="roundRect">
            <a:avLst/>
          </a:prstGeom>
          <a:solidFill>
            <a:srgbClr val="FF0000"/>
          </a:solidFill>
        </p:spPr>
        <p:txBody>
          <a:bodyPr wrap="square" lIns="86016" tIns="170527" rIns="86016" bIns="43005" rtlCol="0">
            <a:spAutoFit/>
          </a:bodyPr>
          <a:lstStyle/>
          <a:p>
            <a:pPr marL="169936" indent="-258663">
              <a:spcAft>
                <a:spcPts val="568"/>
              </a:spcAft>
            </a:pPr>
            <a:r>
              <a:rPr lang="en-NZ" sz="3200" b="1" u="sng" dirty="0"/>
              <a:t>D-Style Communication</a:t>
            </a:r>
          </a:p>
          <a:p>
            <a:pPr marL="169936" indent="-258663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/>
              <a:t>Often assumes control of the conversation</a:t>
            </a:r>
          </a:p>
          <a:p>
            <a:pPr marL="169936" indent="-258663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/>
              <a:t>Says what they think and shows their feelings on their face</a:t>
            </a:r>
          </a:p>
          <a:p>
            <a:pPr marL="169936" indent="-258663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/>
              <a:t>Direct and ‘tell’- communication tends to go one way (from them)</a:t>
            </a:r>
          </a:p>
          <a:p>
            <a:pPr marL="169936" indent="-258663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/>
              <a:t>Often an impatient listener – may interrupt </a:t>
            </a:r>
          </a:p>
          <a:p>
            <a:pPr marL="169936" indent="-258663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/>
              <a:t>Want the short story</a:t>
            </a:r>
          </a:p>
          <a:p>
            <a:pPr marL="169936" indent="-258663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/>
              <a:t>Often tells their opinions as facts</a:t>
            </a:r>
          </a:p>
          <a:p>
            <a:pPr marL="169936" indent="-258663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/>
              <a:t>Focuses is on outcome / results and big picture</a:t>
            </a:r>
          </a:p>
          <a:p>
            <a:pPr marL="169936" indent="-258663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/>
              <a:t>“How can this benefit me?” “For what purpose?”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DC3CB19-123B-0AAD-666A-2EA2622EF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088" y="0"/>
            <a:ext cx="1608947" cy="1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26" y="2010403"/>
            <a:ext cx="1620148" cy="9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01208" y="204462"/>
            <a:ext cx="9659816" cy="7504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NZ" sz="4000" b="0" dirty="0"/>
              <a:t>The </a:t>
            </a:r>
            <a:r>
              <a:rPr lang="en-NZ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 </a:t>
            </a:r>
            <a:r>
              <a:rPr lang="en-NZ" sz="40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</a:t>
            </a:r>
            <a:r>
              <a:rPr lang="en-NZ" sz="4000" b="0" u="sng" dirty="0"/>
              <a:t> </a:t>
            </a:r>
          </a:p>
          <a:p>
            <a:pPr>
              <a:spcBef>
                <a:spcPts val="0"/>
              </a:spcBef>
            </a:pPr>
            <a:r>
              <a:rPr lang="en-NZ" sz="4000" b="0" u="sng" dirty="0"/>
              <a:t>Decision Making Approach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1480" y="1754523"/>
            <a:ext cx="10361864" cy="4899015"/>
          </a:xfrm>
          <a:prstGeom prst="roundRect">
            <a:avLst>
              <a:gd name="adj" fmla="val 33478"/>
            </a:avLst>
          </a:prstGeom>
          <a:solidFill>
            <a:srgbClr val="FF0000"/>
          </a:solidFill>
        </p:spPr>
        <p:txBody>
          <a:bodyPr wrap="square" tIns="204632">
            <a:spAutoFit/>
          </a:bodyPr>
          <a:lstStyle/>
          <a:p>
            <a:pPr marL="433111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>
                <a:cs typeface="Arial" panose="020B0604020202020204" pitchFamily="34" charset="0"/>
              </a:rPr>
              <a:t>Comfortable with difficult decisions</a:t>
            </a:r>
          </a:p>
          <a:p>
            <a:pPr marL="433111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>
                <a:cs typeface="Arial" panose="020B0604020202020204" pitchFamily="34" charset="0"/>
              </a:rPr>
              <a:t>Maintains the BIG picture</a:t>
            </a:r>
          </a:p>
          <a:p>
            <a:pPr marL="433111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>
                <a:cs typeface="Arial" panose="020B0604020202020204" pitchFamily="34" charset="0"/>
              </a:rPr>
              <a:t>Not based on others’ decisions</a:t>
            </a:r>
          </a:p>
          <a:p>
            <a:pPr marL="433111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>
                <a:cs typeface="Arial" panose="020B0604020202020204" pitchFamily="34" charset="0"/>
              </a:rPr>
              <a:t>May forget ‘people aspects’</a:t>
            </a:r>
          </a:p>
          <a:p>
            <a:pPr marL="433111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>
                <a:cs typeface="Arial" panose="020B0604020202020204" pitchFamily="34" charset="0"/>
              </a:rPr>
              <a:t>Wants to make fast, independent decisions</a:t>
            </a:r>
          </a:p>
          <a:p>
            <a:pPr marL="433111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dirty="0">
                <a:cs typeface="Arial" panose="020B0604020202020204" pitchFamily="34" charset="0"/>
              </a:rPr>
              <a:t>Doesn’t need a lot of information</a:t>
            </a:r>
          </a:p>
          <a:p>
            <a:pPr marL="433111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u="sng" dirty="0">
                <a:cs typeface="Arial" panose="020B0604020202020204" pitchFamily="34" charset="0"/>
              </a:rPr>
              <a:t>Decision = Fast, Criteria based (Trust that you can deliver)</a:t>
            </a:r>
          </a:p>
          <a:p>
            <a:pPr marL="433111" indent="-433111">
              <a:spcAft>
                <a:spcPts val="568"/>
              </a:spcAft>
              <a:buFont typeface="Wingdings" panose="05000000000000000000" pitchFamily="2" charset="2"/>
              <a:buChar char="§"/>
            </a:pPr>
            <a:r>
              <a:rPr lang="en-NZ" sz="2400" u="sng" dirty="0">
                <a:cs typeface="Arial" panose="020B0604020202020204" pitchFamily="34" charset="0"/>
              </a:rPr>
              <a:t>Decision Strategy = Automatic with Criteria </a:t>
            </a:r>
          </a:p>
          <a:p>
            <a:pPr>
              <a:spcAft>
                <a:spcPts val="568"/>
              </a:spcAft>
            </a:pPr>
            <a:endParaRPr lang="en-NZ" sz="99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0EF53D3-7D02-7813-4FDB-49DD85935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088" y="0"/>
            <a:ext cx="1608947" cy="1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8427-2961-49DE-BBE5-49DC6D32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40" y="193691"/>
            <a:ext cx="9404723" cy="1400530"/>
          </a:xfrm>
        </p:spPr>
        <p:txBody>
          <a:bodyPr/>
          <a:lstStyle/>
          <a:p>
            <a:r>
              <a:rPr lang="en-N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Styles: </a:t>
            </a:r>
            <a:r>
              <a:rPr lang="en-NZ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 Style </a:t>
            </a:r>
            <a:br>
              <a:rPr lang="en-NZ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br>
              <a:rPr lang="en-NZ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A58995-1909-4071-9D39-92B3DB1E48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1738635"/>
          <a:ext cx="8947150" cy="480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24761A-9BA8-4A0C-ADFA-2EDD85A19E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088" y="0"/>
            <a:ext cx="1787912" cy="17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8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67970" y="279105"/>
            <a:ext cx="9659816" cy="750471"/>
          </a:xfrm>
        </p:spPr>
        <p:txBody>
          <a:bodyPr>
            <a:normAutofit/>
          </a:bodyPr>
          <a:lstStyle/>
          <a:p>
            <a:r>
              <a:rPr lang="en-NZ" sz="36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NZ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INFLUENCER </a:t>
            </a:r>
            <a:r>
              <a:rPr lang="en-NZ" sz="36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 Communication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885" y="1317011"/>
            <a:ext cx="10136302" cy="5112849"/>
          </a:xfrm>
          <a:prstGeom prst="roundRect">
            <a:avLst/>
          </a:prstGeom>
          <a:solidFill>
            <a:srgbClr val="FFC000"/>
          </a:solidFill>
        </p:spPr>
        <p:txBody>
          <a:bodyPr wrap="square" lIns="86016" tIns="68211" rIns="0" bIns="43005" rtlCol="0">
            <a:spAutoFit/>
          </a:bodyPr>
          <a:lstStyle/>
          <a:p>
            <a:pPr marL="172942">
              <a:spcBef>
                <a:spcPts val="568"/>
              </a:spcBef>
              <a:buSzPct val="80000"/>
            </a:pPr>
            <a:r>
              <a:rPr lang="en-NZ" sz="3200" b="1" u="sng" dirty="0">
                <a:solidFill>
                  <a:schemeClr val="bg1"/>
                </a:solidFill>
              </a:rPr>
              <a:t>I-Style Communication</a:t>
            </a:r>
            <a:r>
              <a:rPr lang="en-NZ" sz="3200" b="1" dirty="0">
                <a:solidFill>
                  <a:schemeClr val="bg1"/>
                </a:solidFill>
              </a:rPr>
              <a:t>:</a:t>
            </a: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bg1"/>
                </a:solidFill>
              </a:rPr>
              <a:t>Needs to contribute so interrupts to participate </a:t>
            </a: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bg1"/>
                </a:solidFill>
              </a:rPr>
              <a:t>At times a bit indiscreet </a:t>
            </a: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Strays off topic – Hard to focus</a:t>
            </a: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Excellent at giving good constructive feedback</a:t>
            </a: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Chatty and inspiring - encouraging</a:t>
            </a:r>
            <a:endParaRPr lang="en-NZ" sz="2400" dirty="0">
              <a:solidFill>
                <a:schemeClr val="bg1"/>
              </a:solidFill>
            </a:endParaRP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bg1"/>
                </a:solidFill>
              </a:rPr>
              <a:t>Uncomfortable with silences</a:t>
            </a: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bg1"/>
                </a:solidFill>
              </a:rPr>
              <a:t>Can get enthusiastic when agreeing - passionate</a:t>
            </a: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bg1"/>
                </a:solidFill>
              </a:rPr>
              <a:t>May not take in details of what’s being said</a:t>
            </a:r>
          </a:p>
          <a:p>
            <a:pPr marL="433111" indent="-260167">
              <a:spcBef>
                <a:spcPts val="568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Prefers pleasant or fun issues - avoiding conflict and detail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F5FEB63-87F6-41E4-3FBF-F0CDC286B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088" y="0"/>
            <a:ext cx="1608947" cy="1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102773</TotalTime>
  <Words>2439</Words>
  <Application>Microsoft Office PowerPoint</Application>
  <PresentationFormat>Widescreen</PresentationFormat>
  <Paragraphs>417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Natalie Waters </vt:lpstr>
      <vt:lpstr>CODES &amp; PATTERNS                 of  HUMAN BEHAVOUR   Understanding People &amp;  Human Behaviour        Why People do –         What they do   </vt:lpstr>
      <vt:lpstr>PROFILING PEOPLE  </vt:lpstr>
      <vt:lpstr>E DISC Behavioural Types</vt:lpstr>
      <vt:lpstr>Styles: The D-Style  DOMINANT </vt:lpstr>
      <vt:lpstr>PowerPoint Presentation</vt:lpstr>
      <vt:lpstr>PowerPoint Presentation</vt:lpstr>
      <vt:lpstr>Styles: The I Style  INFLUENCER </vt:lpstr>
      <vt:lpstr>PowerPoint Presentation</vt:lpstr>
      <vt:lpstr>PowerPoint Presentation</vt:lpstr>
      <vt:lpstr>Styles: The S Style  STABILISER</vt:lpstr>
      <vt:lpstr>PowerPoint Presentation</vt:lpstr>
      <vt:lpstr>PowerPoint Presentation</vt:lpstr>
      <vt:lpstr>Styles: The C Style  COMPLIANT </vt:lpstr>
      <vt:lpstr>PowerPoint Presentation</vt:lpstr>
      <vt:lpstr>PowerPoint Presentation</vt:lpstr>
      <vt:lpstr>PowerPoint Presentation</vt:lpstr>
      <vt:lpstr>PROFILING OTHERS 1. OBSERVE and IDENTIFY - who you are dealing with  </vt:lpstr>
      <vt:lpstr>PROFILING OTHERS How to Identify who you are  dealing with  </vt:lpstr>
      <vt:lpstr>PowerPoint Presentation</vt:lpstr>
      <vt:lpstr>PowerPoint Presentation</vt:lpstr>
      <vt:lpstr>STEP 2. IDENTIFY</vt:lpstr>
      <vt:lpstr>STEP 3. ADAPT  </vt:lpstr>
      <vt:lpstr>WHEN DEALING WITH A – D STYLE PERSON </vt:lpstr>
      <vt:lpstr>WHEN DEALING WITH A – I STYLE PERSON </vt:lpstr>
      <vt:lpstr>WHEN DEALING WITH A – S STYLE PERSON </vt:lpstr>
      <vt:lpstr>WHEN DEALING WITH A - CSTYLE PERSON </vt:lpstr>
      <vt:lpstr>Natalie Waters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Natalie Waters</dc:title>
  <dc:creator>Natalie Waters</dc:creator>
  <cp:lastModifiedBy>Nigel Waters</cp:lastModifiedBy>
  <cp:revision>187</cp:revision>
  <dcterms:created xsi:type="dcterms:W3CDTF">2019-04-23T03:28:11Z</dcterms:created>
  <dcterms:modified xsi:type="dcterms:W3CDTF">2024-05-22T04:39:42Z</dcterms:modified>
</cp:coreProperties>
</file>